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5" r:id="rId2"/>
    <p:sldId id="257" r:id="rId3"/>
    <p:sldId id="256" r:id="rId4"/>
    <p:sldId id="258" r:id="rId5"/>
    <p:sldId id="265" r:id="rId6"/>
    <p:sldId id="259" r:id="rId7"/>
    <p:sldId id="261" r:id="rId8"/>
    <p:sldId id="262" r:id="rId9"/>
    <p:sldId id="271" r:id="rId10"/>
    <p:sldId id="263" r:id="rId11"/>
    <p:sldId id="267" r:id="rId12"/>
    <p:sldId id="268" r:id="rId13"/>
    <p:sldId id="291" r:id="rId14"/>
    <p:sldId id="292" r:id="rId15"/>
    <p:sldId id="272" r:id="rId16"/>
    <p:sldId id="269" r:id="rId17"/>
    <p:sldId id="273" r:id="rId18"/>
    <p:sldId id="275" r:id="rId19"/>
    <p:sldId id="274" r:id="rId20"/>
    <p:sldId id="287" r:id="rId21"/>
    <p:sldId id="284" r:id="rId22"/>
    <p:sldId id="276" r:id="rId23"/>
    <p:sldId id="277" r:id="rId24"/>
    <p:sldId id="282" r:id="rId25"/>
    <p:sldId id="278" r:id="rId26"/>
    <p:sldId id="279" r:id="rId27"/>
    <p:sldId id="281" r:id="rId28"/>
    <p:sldId id="280" r:id="rId29"/>
    <p:sldId id="283" r:id="rId30"/>
    <p:sldId id="286"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Series 1</c:v>
                </c:pt>
              </c:strCache>
            </c:strRef>
          </c:tx>
          <c:cat>
            <c:numRef>
              <c:f>Sheet1!$A$2:$A$5</c:f>
              <c:numCache>
                <c:formatCode>General</c:formatCode>
                <c:ptCount val="4"/>
                <c:pt idx="0">
                  <c:v>1984</c:v>
                </c:pt>
                <c:pt idx="1">
                  <c:v>1990</c:v>
                </c:pt>
                <c:pt idx="2">
                  <c:v>2000</c:v>
                </c:pt>
                <c:pt idx="3">
                  <c:v>2013</c:v>
                </c:pt>
              </c:numCache>
            </c:numRef>
          </c:cat>
          <c:val>
            <c:numRef>
              <c:f>Sheet1!$B$2:$B$5</c:f>
              <c:numCache>
                <c:formatCode>General</c:formatCode>
                <c:ptCount val="4"/>
                <c:pt idx="0">
                  <c:v>4.3</c:v>
                </c:pt>
                <c:pt idx="1">
                  <c:v>2.5</c:v>
                </c:pt>
                <c:pt idx="2">
                  <c:v>3.5</c:v>
                </c:pt>
                <c:pt idx="3">
                  <c:v>4.5</c:v>
                </c:pt>
              </c:numCache>
            </c:numRef>
          </c:val>
          <c:smooth val="0"/>
        </c:ser>
        <c:dLbls>
          <c:showLegendKey val="0"/>
          <c:showVal val="0"/>
          <c:showCatName val="0"/>
          <c:showSerName val="0"/>
          <c:showPercent val="0"/>
          <c:showBubbleSize val="0"/>
        </c:dLbls>
        <c:marker val="1"/>
        <c:smooth val="0"/>
        <c:axId val="32551424"/>
        <c:axId val="498768064"/>
      </c:lineChart>
      <c:catAx>
        <c:axId val="32551424"/>
        <c:scaling>
          <c:orientation val="minMax"/>
        </c:scaling>
        <c:delete val="0"/>
        <c:axPos val="b"/>
        <c:numFmt formatCode="General" sourceLinked="1"/>
        <c:majorTickMark val="out"/>
        <c:minorTickMark val="none"/>
        <c:tickLblPos val="nextTo"/>
        <c:crossAx val="498768064"/>
        <c:crosses val="autoZero"/>
        <c:auto val="1"/>
        <c:lblAlgn val="ctr"/>
        <c:lblOffset val="100"/>
        <c:noMultiLvlLbl val="0"/>
      </c:catAx>
      <c:valAx>
        <c:axId val="498768064"/>
        <c:scaling>
          <c:orientation val="minMax"/>
        </c:scaling>
        <c:delete val="0"/>
        <c:axPos val="l"/>
        <c:majorGridlines/>
        <c:numFmt formatCode="General" sourceLinked="1"/>
        <c:majorTickMark val="out"/>
        <c:minorTickMark val="none"/>
        <c:tickLblPos val="nextTo"/>
        <c:crossAx val="32551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8DC92-4EFC-4379-80D1-BA4A68FEF54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C23272A-4C9F-48AF-BD5E-221476ADD7F0}">
      <dgm:prSet custT="1"/>
      <dgm:spPr/>
      <dgm:t>
        <a:bodyPr/>
        <a:lstStyle/>
        <a:p>
          <a:pPr rtl="0"/>
          <a:r>
            <a:rPr lang="en-US" sz="3600" dirty="0" smtClean="0"/>
            <a:t>Practice your speech in advance!</a:t>
          </a:r>
          <a:endParaRPr lang="en-US" sz="3600" dirty="0"/>
        </a:p>
      </dgm:t>
    </dgm:pt>
    <dgm:pt modelId="{5044CA62-0667-493F-A903-1061E120D06D}" type="parTrans" cxnId="{6F5A36E5-B450-42C7-891A-85DCCC330176}">
      <dgm:prSet/>
      <dgm:spPr/>
      <dgm:t>
        <a:bodyPr/>
        <a:lstStyle/>
        <a:p>
          <a:endParaRPr lang="en-US"/>
        </a:p>
      </dgm:t>
    </dgm:pt>
    <dgm:pt modelId="{4FB0BE35-7001-44D1-835B-0B6473FBCAA6}" type="sibTrans" cxnId="{6F5A36E5-B450-42C7-891A-85DCCC330176}">
      <dgm:prSet/>
      <dgm:spPr/>
      <dgm:t>
        <a:bodyPr/>
        <a:lstStyle/>
        <a:p>
          <a:endParaRPr lang="en-US"/>
        </a:p>
      </dgm:t>
    </dgm:pt>
    <dgm:pt modelId="{A5274937-2950-4CDA-82DF-04B3965B23BF}" type="pres">
      <dgm:prSet presAssocID="{EFC8DC92-4EFC-4379-80D1-BA4A68FEF54B}" presName="Name0" presStyleCnt="0">
        <dgm:presLayoutVars>
          <dgm:chMax val="4"/>
          <dgm:resizeHandles val="exact"/>
        </dgm:presLayoutVars>
      </dgm:prSet>
      <dgm:spPr/>
      <dgm:t>
        <a:bodyPr/>
        <a:lstStyle/>
        <a:p>
          <a:endParaRPr lang="en-US"/>
        </a:p>
      </dgm:t>
    </dgm:pt>
    <dgm:pt modelId="{E444B8B5-CE3C-4E0E-9A2B-F967FCEBC324}" type="pres">
      <dgm:prSet presAssocID="{EFC8DC92-4EFC-4379-80D1-BA4A68FEF54B}" presName="ellipse" presStyleLbl="trBgShp" presStyleIdx="0" presStyleCnt="1"/>
      <dgm:spPr/>
    </dgm:pt>
    <dgm:pt modelId="{A35E0F20-A70A-46D7-96EB-72121AEC7EBE}" type="pres">
      <dgm:prSet presAssocID="{EFC8DC92-4EFC-4379-80D1-BA4A68FEF54B}" presName="arrow1" presStyleLbl="fgShp" presStyleIdx="0" presStyleCnt="1"/>
      <dgm:spPr/>
    </dgm:pt>
    <dgm:pt modelId="{E6DDF2F9-E6FC-4A94-A2A2-5D85B79B697F}" type="pres">
      <dgm:prSet presAssocID="{EFC8DC92-4EFC-4379-80D1-BA4A68FEF54B}" presName="rectangle" presStyleLbl="revTx" presStyleIdx="0" presStyleCnt="1" custScaleX="191653">
        <dgm:presLayoutVars>
          <dgm:bulletEnabled val="1"/>
        </dgm:presLayoutVars>
      </dgm:prSet>
      <dgm:spPr/>
      <dgm:t>
        <a:bodyPr/>
        <a:lstStyle/>
        <a:p>
          <a:endParaRPr lang="en-US"/>
        </a:p>
      </dgm:t>
    </dgm:pt>
    <dgm:pt modelId="{64E4ED64-B380-466E-83AE-4AA06BB823FB}" type="pres">
      <dgm:prSet presAssocID="{EFC8DC92-4EFC-4379-80D1-BA4A68FEF54B}" presName="funnel" presStyleLbl="trAlignAcc1" presStyleIdx="0" presStyleCnt="1" custLinFactNeighborX="-28" custLinFactNeighborY="-10514"/>
      <dgm:spPr/>
    </dgm:pt>
  </dgm:ptLst>
  <dgm:cxnLst>
    <dgm:cxn modelId="{21B90A0D-8C53-4714-BED4-99A0509D6806}" type="presOf" srcId="{EFC8DC92-4EFC-4379-80D1-BA4A68FEF54B}" destId="{A5274937-2950-4CDA-82DF-04B3965B23BF}" srcOrd="0" destOrd="0" presId="urn:microsoft.com/office/officeart/2005/8/layout/funnel1"/>
    <dgm:cxn modelId="{6F5A36E5-B450-42C7-891A-85DCCC330176}" srcId="{EFC8DC92-4EFC-4379-80D1-BA4A68FEF54B}" destId="{7C23272A-4C9F-48AF-BD5E-221476ADD7F0}" srcOrd="0" destOrd="0" parTransId="{5044CA62-0667-493F-A903-1061E120D06D}" sibTransId="{4FB0BE35-7001-44D1-835B-0B6473FBCAA6}"/>
    <dgm:cxn modelId="{9C5A81D1-9666-4532-970F-D0AE963EFD11}" type="presOf" srcId="{7C23272A-4C9F-48AF-BD5E-221476ADD7F0}" destId="{E6DDF2F9-E6FC-4A94-A2A2-5D85B79B697F}" srcOrd="0" destOrd="0" presId="urn:microsoft.com/office/officeart/2005/8/layout/funnel1"/>
    <dgm:cxn modelId="{5C660301-FB62-4209-AE1B-A5F871CD1D3F}" type="presParOf" srcId="{A5274937-2950-4CDA-82DF-04B3965B23BF}" destId="{E444B8B5-CE3C-4E0E-9A2B-F967FCEBC324}" srcOrd="0" destOrd="0" presId="urn:microsoft.com/office/officeart/2005/8/layout/funnel1"/>
    <dgm:cxn modelId="{949D5781-8351-4068-9A72-6D49D2AAC1C6}" type="presParOf" srcId="{A5274937-2950-4CDA-82DF-04B3965B23BF}" destId="{A35E0F20-A70A-46D7-96EB-72121AEC7EBE}" srcOrd="1" destOrd="0" presId="urn:microsoft.com/office/officeart/2005/8/layout/funnel1"/>
    <dgm:cxn modelId="{096CA61E-E29C-47ED-91FD-AA58841393C7}" type="presParOf" srcId="{A5274937-2950-4CDA-82DF-04B3965B23BF}" destId="{E6DDF2F9-E6FC-4A94-A2A2-5D85B79B697F}" srcOrd="2" destOrd="0" presId="urn:microsoft.com/office/officeart/2005/8/layout/funnel1"/>
    <dgm:cxn modelId="{D3672277-CDD9-479D-ADB4-9FDB375E8912}" type="presParOf" srcId="{A5274937-2950-4CDA-82DF-04B3965B23BF}" destId="{64E4ED64-B380-466E-83AE-4AA06BB823FB}" srcOrd="3"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4B8B5-CE3C-4E0E-9A2B-F967FCEBC324}">
      <dsp:nvSpPr>
        <dsp:cNvPr id="0" name=""/>
        <dsp:cNvSpPr/>
      </dsp:nvSpPr>
      <dsp:spPr>
        <a:xfrm>
          <a:off x="2099733" y="202440"/>
          <a:ext cx="4017675" cy="13952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E0F20-A70A-46D7-96EB-72121AEC7EBE}">
      <dsp:nvSpPr>
        <dsp:cNvPr id="0" name=""/>
        <dsp:cNvSpPr/>
      </dsp:nvSpPr>
      <dsp:spPr>
        <a:xfrm>
          <a:off x="3725490" y="3619022"/>
          <a:ext cx="778619" cy="49831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DDF2F9-E6FC-4A94-A2A2-5D85B79B697F}">
      <dsp:nvSpPr>
        <dsp:cNvPr id="0" name=""/>
        <dsp:cNvSpPr/>
      </dsp:nvSpPr>
      <dsp:spPr>
        <a:xfrm>
          <a:off x="533406" y="4017675"/>
          <a:ext cx="7162786" cy="9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smtClean="0"/>
            <a:t>Practice your speech in advance!</a:t>
          </a:r>
          <a:endParaRPr lang="en-US" sz="3600" kern="1200" dirty="0"/>
        </a:p>
      </dsp:txBody>
      <dsp:txXfrm>
        <a:off x="533406" y="4017675"/>
        <a:ext cx="7162786" cy="934343"/>
      </dsp:txXfrm>
    </dsp:sp>
    <dsp:sp modelId="{64E4ED64-B380-466E-83AE-4AA06BB823FB}">
      <dsp:nvSpPr>
        <dsp:cNvPr id="0" name=""/>
        <dsp:cNvSpPr/>
      </dsp:nvSpPr>
      <dsp:spPr>
        <a:xfrm>
          <a:off x="1933445" y="0"/>
          <a:ext cx="4360267" cy="348821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455DC-C21C-4911-A7B1-F8DECEE017E5}" type="datetimeFigureOut">
              <a:rPr lang="en-US" smtClean="0"/>
              <a:pPr/>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58776-EF07-42D9-8FF7-5B25E8DB9A6C}" type="slidenum">
              <a:rPr lang="en-US" smtClean="0"/>
              <a:pPr/>
              <a:t>‹#›</a:t>
            </a:fld>
            <a:endParaRPr lang="en-US"/>
          </a:p>
        </p:txBody>
      </p:sp>
    </p:spTree>
    <p:extLst>
      <p:ext uri="{BB962C8B-B14F-4D97-AF65-F5344CB8AC3E}">
        <p14:creationId xmlns:p14="http://schemas.microsoft.com/office/powerpoint/2010/main" val="58978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large enough to read from the back of the room</a:t>
            </a:r>
            <a:endParaRPr lang="en-US" dirty="0"/>
          </a:p>
        </p:txBody>
      </p:sp>
      <p:sp>
        <p:nvSpPr>
          <p:cNvPr id="4" name="Slide Number Placeholder 3"/>
          <p:cNvSpPr>
            <a:spLocks noGrp="1"/>
          </p:cNvSpPr>
          <p:nvPr>
            <p:ph type="sldNum" sz="quarter" idx="10"/>
          </p:nvPr>
        </p:nvSpPr>
        <p:spPr/>
        <p:txBody>
          <a:bodyPr/>
          <a:lstStyle/>
          <a:p>
            <a:fld id="{61C58776-EF07-42D9-8FF7-5B25E8DB9A6C}" type="slidenum">
              <a:rPr lang="en-US" smtClean="0"/>
              <a:pPr/>
              <a:t>3</a:t>
            </a:fld>
            <a:endParaRPr lang="en-US"/>
          </a:p>
        </p:txBody>
      </p:sp>
    </p:spTree>
    <p:extLst>
      <p:ext uri="{BB962C8B-B14F-4D97-AF65-F5344CB8AC3E}">
        <p14:creationId xmlns:p14="http://schemas.microsoft.com/office/powerpoint/2010/main" val="208955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5A201-C352-46F9-AFB7-B59228ED6A0A}"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164188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A201-C352-46F9-AFB7-B59228ED6A0A}"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259578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A201-C352-46F9-AFB7-B59228ED6A0A}"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146707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A201-C352-46F9-AFB7-B59228ED6A0A}"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191797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5A201-C352-46F9-AFB7-B59228ED6A0A}"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161212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5A201-C352-46F9-AFB7-B59228ED6A0A}"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390068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5A201-C352-46F9-AFB7-B59228ED6A0A}" type="datetimeFigureOut">
              <a:rPr lang="en-US" smtClean="0"/>
              <a:pPr/>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389601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5A201-C352-46F9-AFB7-B59228ED6A0A}" type="datetimeFigureOut">
              <a:rPr lang="en-US" smtClean="0"/>
              <a:pPr/>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271118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5A201-C352-46F9-AFB7-B59228ED6A0A}" type="datetimeFigureOut">
              <a:rPr lang="en-US" smtClean="0"/>
              <a:pPr/>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375347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5A201-C352-46F9-AFB7-B59228ED6A0A}"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18419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5A201-C352-46F9-AFB7-B59228ED6A0A}"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1F24-C866-4340-9ECF-9EADC0BE4C74}" type="slidenum">
              <a:rPr lang="en-US" smtClean="0"/>
              <a:pPr/>
              <a:t>‹#›</a:t>
            </a:fld>
            <a:endParaRPr lang="en-US"/>
          </a:p>
        </p:txBody>
      </p:sp>
    </p:spTree>
    <p:extLst>
      <p:ext uri="{BB962C8B-B14F-4D97-AF65-F5344CB8AC3E}">
        <p14:creationId xmlns:p14="http://schemas.microsoft.com/office/powerpoint/2010/main" val="41039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5A201-C352-46F9-AFB7-B59228ED6A0A}" type="datetimeFigureOut">
              <a:rPr lang="en-US" smtClean="0"/>
              <a:pPr/>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71F24-C866-4340-9ECF-9EADC0BE4C74}" type="slidenum">
              <a:rPr lang="en-US" smtClean="0"/>
              <a:pPr/>
              <a:t>‹#›</a:t>
            </a:fld>
            <a:endParaRPr lang="en-US"/>
          </a:p>
        </p:txBody>
      </p:sp>
    </p:spTree>
    <p:extLst>
      <p:ext uri="{BB962C8B-B14F-4D97-AF65-F5344CB8AC3E}">
        <p14:creationId xmlns:p14="http://schemas.microsoft.com/office/powerpoint/2010/main" val="181581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Big%20Daddy\Videos\Doctor%20Who%20with%20Friends_%20Goodbye%20Raggedy%20Man.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ardis.wikia.com/wiki/Quantum-locking" TargetMode="External"/><Relationship Id="rId7"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tardis.wikia.com/wiki/Time_energy" TargetMode="External"/><Relationship Id="rId5" Type="http://schemas.openxmlformats.org/officeDocument/2006/relationships/hyperlink" Target="http://tardis.wikia.com/wiki/Petrification" TargetMode="External"/><Relationship Id="rId4" Type="http://schemas.openxmlformats.org/officeDocument/2006/relationships/hyperlink" Target="http://tardis.wikia.com/wiki/Humano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525963"/>
          </a:xfrm>
        </p:spPr>
        <p:txBody>
          <a:bodyPr>
            <a:noAutofit/>
          </a:bodyPr>
          <a:lstStyle/>
          <a:p>
            <a:pPr algn="ctr">
              <a:buNone/>
            </a:pPr>
            <a:r>
              <a:rPr lang="en-US" sz="8800" dirty="0" smtClean="0"/>
              <a:t>PowerPoint</a:t>
            </a:r>
          </a:p>
          <a:p>
            <a:pPr algn="ctr">
              <a:buNone/>
            </a:pPr>
            <a:r>
              <a:rPr lang="en-US" sz="8800" dirty="0" smtClean="0"/>
              <a:t>And</a:t>
            </a:r>
          </a:p>
          <a:p>
            <a:pPr algn="ctr">
              <a:buNone/>
            </a:pPr>
            <a:r>
              <a:rPr lang="en-US" sz="8800" dirty="0" smtClean="0"/>
              <a:t>Speech</a:t>
            </a: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66328"/>
            <a:ext cx="4724400" cy="7088704"/>
          </a:xfrm>
        </p:spPr>
      </p:pic>
      <p:sp>
        <p:nvSpPr>
          <p:cNvPr id="5" name="TextBox 4"/>
          <p:cNvSpPr txBox="1"/>
          <p:nvPr/>
        </p:nvSpPr>
        <p:spPr>
          <a:xfrm>
            <a:off x="4419600" y="1814945"/>
            <a:ext cx="41910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effectLst/>
              </a:rPr>
              <a:t>appeared to help his past incarnations save </a:t>
            </a:r>
            <a:r>
              <a:rPr lang="en-US" dirty="0" err="1" smtClean="0">
                <a:effectLst/>
              </a:rPr>
              <a:t>Gallifrey</a:t>
            </a:r>
            <a:r>
              <a:rPr lang="en-US" dirty="0" smtClean="0">
                <a:effectLst/>
              </a:rPr>
              <a:t> from being destroyed with the Moment.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More Serious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Snappy dresser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Scottish accent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2014</a:t>
            </a:r>
          </a:p>
          <a:p>
            <a:endParaRPr lang="en-US" sz="1400" dirty="0"/>
          </a:p>
          <a:p>
            <a:endParaRPr lang="en-US" sz="1400" dirty="0"/>
          </a:p>
          <a:p>
            <a:endParaRPr lang="en-US" sz="1400" dirty="0" smtClean="0"/>
          </a:p>
          <a:p>
            <a:pPr algn="ctr"/>
            <a:r>
              <a:rPr lang="en-US" sz="3200" dirty="0" smtClean="0">
                <a:solidFill>
                  <a:srgbClr val="FF0000"/>
                </a:solidFill>
              </a:rPr>
              <a:t>*Do not use more than 2 pictures on a slide</a:t>
            </a:r>
            <a:endParaRPr lang="en-US" sz="3200" dirty="0">
              <a:solidFill>
                <a:srgbClr val="FF0000"/>
              </a:solidFill>
            </a:endParaRPr>
          </a:p>
          <a:p>
            <a:endParaRPr lang="en-US" sz="1400" dirty="0" smtClean="0"/>
          </a:p>
          <a:p>
            <a:endParaRPr lang="en-US" sz="1400" dirty="0"/>
          </a:p>
          <a:p>
            <a:endParaRPr lang="en-US" sz="1400" dirty="0"/>
          </a:p>
        </p:txBody>
      </p:sp>
      <p:sp>
        <p:nvSpPr>
          <p:cNvPr id="2" name="Title 1"/>
          <p:cNvSpPr>
            <a:spLocks noGrp="1"/>
          </p:cNvSpPr>
          <p:nvPr>
            <p:ph type="title"/>
          </p:nvPr>
        </p:nvSpPr>
        <p:spPr/>
        <p:txBody>
          <a:bodyPr/>
          <a:lstStyle/>
          <a:p>
            <a:r>
              <a:rPr lang="en-US" dirty="0" smtClean="0"/>
              <a:t>Good</a:t>
            </a:r>
            <a:endParaRPr lang="en-US" dirty="0"/>
          </a:p>
        </p:txBody>
      </p:sp>
    </p:spTree>
    <p:extLst>
      <p:ext uri="{BB962C8B-B14F-4D97-AF65-F5344CB8AC3E}">
        <p14:creationId xmlns:p14="http://schemas.microsoft.com/office/powerpoint/2010/main" val="6670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BEBA8EAE-BF5A-486C-A8C5-ECC9F3942E4B}">
                <a14:imgProps xmlns:a14="http://schemas.microsoft.com/office/drawing/2010/main">
                  <a14:imgLayer r:embed="rId3">
                    <a14:imgEffect>
                      <a14:artisticPaintBrus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with text</a:t>
            </a:r>
            <a:endParaRPr lang="en-US" dirty="0"/>
          </a:p>
        </p:txBody>
      </p:sp>
      <p:sp>
        <p:nvSpPr>
          <p:cNvPr id="3" name="Content Placeholder 2"/>
          <p:cNvSpPr>
            <a:spLocks noGrp="1"/>
          </p:cNvSpPr>
          <p:nvPr>
            <p:ph idx="1"/>
          </p:nvPr>
        </p:nvSpPr>
        <p:spPr/>
        <p:txBody>
          <a:bodyPr/>
          <a:lstStyle/>
          <a:p>
            <a:r>
              <a:rPr lang="en-US" dirty="0" smtClean="0">
                <a:solidFill>
                  <a:schemeClr val="tx2">
                    <a:lumMod val="40000"/>
                    <a:lumOff val="60000"/>
                  </a:schemeClr>
                </a:solidFill>
              </a:rPr>
              <a:t>Icblkjxcvlbkjcvklbjlkbjzcklbjzcklvbjcvklbjcklbnlzcvkbjlzcvkbjcvklbjcvklbjcvlbkjcvklbjcvlbjlkbjlbkjxcvklbjxlknjklnjlbkj</a:t>
            </a:r>
          </a:p>
          <a:p>
            <a:endParaRPr lang="en-US" dirty="0">
              <a:solidFill>
                <a:schemeClr val="tx2">
                  <a:lumMod val="40000"/>
                  <a:lumOff val="60000"/>
                </a:schemeClr>
              </a:solidFill>
            </a:endParaRPr>
          </a:p>
          <a:p>
            <a:r>
              <a:rPr lang="en-US" dirty="0" err="1" smtClean="0">
                <a:solidFill>
                  <a:srgbClr val="FFFF00"/>
                </a:solidFill>
              </a:rPr>
              <a:t>Jhgzfhkghkhjsfhjhjdjdghljkdglhjklghjkghljkghljkk</a:t>
            </a:r>
            <a:endParaRPr lang="en-US" dirty="0" smtClean="0">
              <a:solidFill>
                <a:srgbClr val="FFFF00"/>
              </a:solidFill>
            </a:endParaRPr>
          </a:p>
          <a:p>
            <a:r>
              <a:rPr lang="en-US" dirty="0" err="1" smtClean="0">
                <a:solidFill>
                  <a:schemeClr val="accent6">
                    <a:lumMod val="60000"/>
                    <a:lumOff val="40000"/>
                  </a:schemeClr>
                </a:solidFill>
              </a:rPr>
              <a:t>usdhfjdfhgjdfhgjksdfghksfjghhjhj</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4017306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1662">
              <a:schemeClr val="tx2"/>
            </a:gs>
            <a:gs pos="0">
              <a:srgbClr val="FF0000"/>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a:t>
            </a:r>
            <a:endParaRPr lang="en-US" dirty="0"/>
          </a:p>
        </p:txBody>
      </p:sp>
      <p:sp>
        <p:nvSpPr>
          <p:cNvPr id="3" name="Content Placeholder 2"/>
          <p:cNvSpPr>
            <a:spLocks noGrp="1"/>
          </p:cNvSpPr>
          <p:nvPr>
            <p:ph idx="1"/>
          </p:nvPr>
        </p:nvSpPr>
        <p:spPr/>
        <p:txBody>
          <a:bodyPr/>
          <a:lstStyle/>
          <a:p>
            <a:r>
              <a:rPr lang="en-US" dirty="0" smtClean="0"/>
              <a:t>This text is not too bad with the background as it is easier to see without difficulty</a:t>
            </a:r>
          </a:p>
        </p:txBody>
      </p:sp>
    </p:spTree>
    <p:extLst>
      <p:ext uri="{BB962C8B-B14F-4D97-AF65-F5344CB8AC3E}">
        <p14:creationId xmlns:p14="http://schemas.microsoft.com/office/powerpoint/2010/main" val="4005825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Don’t</a:t>
            </a:r>
          </a:p>
          <a:p>
            <a:pPr algn="ctr"/>
            <a:r>
              <a:rPr lang="en-US" dirty="0" smtClean="0"/>
              <a:t>Go</a:t>
            </a:r>
          </a:p>
          <a:p>
            <a:pPr algn="ctr"/>
            <a:r>
              <a:rPr lang="en-US" dirty="0" smtClean="0"/>
              <a:t>Crazy</a:t>
            </a:r>
          </a:p>
          <a:p>
            <a:pPr algn="ctr"/>
            <a:endParaRPr lang="en-US" dirty="0" smtClean="0"/>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400" dirty="0" smtClean="0"/>
              <a:t>Keep it simple</a:t>
            </a:r>
          </a:p>
          <a:p>
            <a:pPr algn="ctr"/>
            <a:endParaRPr lang="en-US" sz="3990" dirty="0"/>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pic>
        <p:nvPicPr>
          <p:cNvPr id="5" name="Content Placeholder 4"/>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203573" y="1600200"/>
            <a:ext cx="2545854" cy="4525963"/>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253362"/>
            <a:ext cx="4038600" cy="3219639"/>
          </a:xfrm>
        </p:spPr>
      </p:pic>
    </p:spTree>
    <p:extLst>
      <p:ext uri="{BB962C8B-B14F-4D97-AF65-F5344CB8AC3E}">
        <p14:creationId xmlns:p14="http://schemas.microsoft.com/office/powerpoint/2010/main" val="1927057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2728" y="1600200"/>
            <a:ext cx="3394472" cy="4525963"/>
          </a:xfrm>
        </p:spPr>
      </p:pic>
      <p:sp>
        <p:nvSpPr>
          <p:cNvPr id="5" name="TextBox 4"/>
          <p:cNvSpPr txBox="1"/>
          <p:nvPr/>
        </p:nvSpPr>
        <p:spPr>
          <a:xfrm>
            <a:off x="685800" y="2021681"/>
            <a:ext cx="3429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effectLst/>
              </a:rPr>
              <a:t>appeared to help his past incarnations save </a:t>
            </a:r>
            <a:r>
              <a:rPr lang="en-US" dirty="0" err="1" smtClean="0">
                <a:effectLst/>
              </a:rPr>
              <a:t>Gallifrey</a:t>
            </a:r>
            <a:r>
              <a:rPr lang="en-US" dirty="0" smtClean="0">
                <a:effectLst/>
              </a:rPr>
              <a:t> from being destroyed with the Moment.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More Serious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Snappy dresser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Scottish accent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2014</a:t>
            </a:r>
          </a:p>
          <a:p>
            <a:endParaRPr lang="en-US" dirty="0"/>
          </a:p>
        </p:txBody>
      </p:sp>
    </p:spTree>
    <p:extLst>
      <p:ext uri="{BB962C8B-B14F-4D97-AF65-F5344CB8AC3E}">
        <p14:creationId xmlns:p14="http://schemas.microsoft.com/office/powerpoint/2010/main" val="1118715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pic>
        <p:nvPicPr>
          <p:cNvPr id="4" name="whoiam.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cstate="print"/>
          <a:stretch>
            <a:fillRect/>
          </a:stretch>
        </p:blipFill>
        <p:spPr>
          <a:xfrm>
            <a:off x="5715000" y="1524000"/>
            <a:ext cx="609600" cy="609600"/>
          </a:xfr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050274"/>
            <a:ext cx="4191000" cy="5655325"/>
          </a:xfrm>
          <a:prstGeom prst="rect">
            <a:avLst/>
          </a:prstGeom>
        </p:spPr>
      </p:pic>
      <p:sp>
        <p:nvSpPr>
          <p:cNvPr id="6" name="TextBox 5"/>
          <p:cNvSpPr txBox="1"/>
          <p:nvPr/>
        </p:nvSpPr>
        <p:spPr>
          <a:xfrm>
            <a:off x="6781800" y="1600200"/>
            <a:ext cx="2057400" cy="369332"/>
          </a:xfrm>
          <a:prstGeom prst="rect">
            <a:avLst/>
          </a:prstGeom>
          <a:noFill/>
        </p:spPr>
        <p:txBody>
          <a:bodyPr wrap="square" rtlCol="0">
            <a:spAutoFit/>
          </a:bodyPr>
          <a:lstStyle/>
          <a:p>
            <a:r>
              <a:rPr lang="en-US" dirty="0" smtClean="0"/>
              <a:t>Who are you?</a:t>
            </a:r>
            <a:endParaRPr lang="en-US" dirty="0"/>
          </a:p>
        </p:txBody>
      </p:sp>
      <p:pic>
        <p:nvPicPr>
          <p:cNvPr id="7" name="schoolspeec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cstate="print"/>
          <a:stretch>
            <a:fillRect/>
          </a:stretch>
        </p:blipFill>
        <p:spPr>
          <a:xfrm>
            <a:off x="5791200" y="3877936"/>
            <a:ext cx="609600" cy="609600"/>
          </a:xfrm>
          <a:prstGeom prst="rect">
            <a:avLst/>
          </a:prstGeom>
        </p:spPr>
      </p:pic>
      <p:sp>
        <p:nvSpPr>
          <p:cNvPr id="8" name="TextBox 7"/>
          <p:cNvSpPr txBox="1"/>
          <p:nvPr/>
        </p:nvSpPr>
        <p:spPr>
          <a:xfrm>
            <a:off x="6858000" y="4038600"/>
            <a:ext cx="1782743" cy="369332"/>
          </a:xfrm>
          <a:prstGeom prst="rect">
            <a:avLst/>
          </a:prstGeom>
          <a:noFill/>
        </p:spPr>
        <p:txBody>
          <a:bodyPr wrap="square" rtlCol="0">
            <a:spAutoFit/>
          </a:bodyPr>
          <a:lstStyle/>
          <a:p>
            <a:r>
              <a:rPr lang="en-US" dirty="0" smtClean="0"/>
              <a:t>…fire and ice…</a:t>
            </a:r>
            <a:endParaRPr lang="en-US" dirty="0"/>
          </a:p>
        </p:txBody>
      </p:sp>
    </p:spTree>
    <p:extLst>
      <p:ext uri="{BB962C8B-B14F-4D97-AF65-F5344CB8AC3E}">
        <p14:creationId xmlns:p14="http://schemas.microsoft.com/office/powerpoint/2010/main" val="23773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32"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Will be graded for project</a:t>
            </a:r>
          </a:p>
          <a:p>
            <a:pPr algn="ctr"/>
            <a:endParaRPr lang="en-US" dirty="0" smtClean="0"/>
          </a:p>
          <a:p>
            <a:pPr algn="ctr"/>
            <a:r>
              <a:rPr lang="en-US" dirty="0" smtClean="0"/>
              <a:t>Actual Speech – be careful!</a:t>
            </a:r>
            <a:endParaRPr lang="en-US" dirty="0"/>
          </a:p>
        </p:txBody>
      </p:sp>
    </p:spTree>
    <p:extLst>
      <p:ext uri="{BB962C8B-B14F-4D97-AF65-F5344CB8AC3E}">
        <p14:creationId xmlns:p14="http://schemas.microsoft.com/office/powerpoint/2010/main" val="182414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pic>
        <p:nvPicPr>
          <p:cNvPr id="4" name="Doctor Who with Friends_ Goodbye Raggedy Man.mp4">
            <a:hlinkClick r:id="" action="ppaction://media"/>
          </p:cNvPr>
          <p:cNvPicPr>
            <a:picLocks noGrp="1" noRot="1" noChangeAspect="1"/>
          </p:cNvPicPr>
          <p:nvPr>
            <p:ph idx="1"/>
            <a:videoFile r:link="rId1"/>
          </p:nvPr>
        </p:nvPicPr>
        <p:blipFill>
          <a:blip r:embed="rId3" cstate="print"/>
          <a:stretch>
            <a:fillRect/>
          </a:stretch>
        </p:blipFill>
        <p:spPr>
          <a:xfrm>
            <a:off x="504825" y="1576388"/>
            <a:ext cx="8134350" cy="4572000"/>
          </a:xfrm>
          <a:prstGeom prst="rect">
            <a:avLst/>
          </a:prstGeom>
        </p:spPr>
      </p:pic>
    </p:spTree>
    <p:extLst>
      <p:ext uri="{BB962C8B-B14F-4D97-AF65-F5344CB8AC3E}">
        <p14:creationId xmlns:p14="http://schemas.microsoft.com/office/powerpoint/2010/main" val="4134756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Subject knowledge</a:t>
            </a:r>
          </a:p>
          <a:p>
            <a:r>
              <a:rPr lang="en-US" dirty="0" smtClean="0"/>
              <a:t>Presentation</a:t>
            </a:r>
          </a:p>
          <a:p>
            <a:r>
              <a:rPr lang="en-US" dirty="0" smtClean="0"/>
              <a:t>Data</a:t>
            </a:r>
          </a:p>
          <a:p>
            <a:r>
              <a:rPr lang="en-US" dirty="0" smtClean="0"/>
              <a:t>Quotes</a:t>
            </a:r>
          </a:p>
          <a:p>
            <a:r>
              <a:rPr lang="en-US" dirty="0" smtClean="0"/>
              <a:t>Images</a:t>
            </a:r>
          </a:p>
          <a:p>
            <a:r>
              <a:rPr lang="en-US" dirty="0" smtClean="0"/>
              <a:t>Video (sparingly)</a:t>
            </a:r>
          </a:p>
          <a:p>
            <a:r>
              <a:rPr lang="en-US" dirty="0" smtClean="0"/>
              <a:t>Audio (sparingly; distracting)</a:t>
            </a:r>
          </a:p>
          <a:p>
            <a:endParaRPr lang="en-US" dirty="0"/>
          </a:p>
        </p:txBody>
      </p:sp>
    </p:spTree>
    <p:extLst>
      <p:ext uri="{BB962C8B-B14F-4D97-AF65-F5344CB8AC3E}">
        <p14:creationId xmlns:p14="http://schemas.microsoft.com/office/powerpoint/2010/main" val="257234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a:bodyPr>
          <a:lstStyle/>
          <a:p>
            <a:pPr algn="ctr">
              <a:buNone/>
            </a:pPr>
            <a:r>
              <a:rPr lang="en-US" sz="6600" dirty="0" smtClean="0"/>
              <a:t>Just like your paper:</a:t>
            </a:r>
          </a:p>
          <a:p>
            <a:pPr algn="ctr">
              <a:buNone/>
            </a:pPr>
            <a:endParaRPr lang="en-US" sz="6600" dirty="0" smtClean="0"/>
          </a:p>
          <a:p>
            <a:pPr algn="ctr">
              <a:buNone/>
            </a:pPr>
            <a:r>
              <a:rPr lang="en-US" sz="6600" dirty="0" smtClean="0"/>
              <a:t>Remember the Work Cited!!!</a:t>
            </a:r>
            <a:endParaRPr lang="en-US" sz="6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effectLst>
            <a:outerShdw blurRad="50800" dist="38100" algn="l" rotWithShape="0">
              <a:prstClr val="black">
                <a:alpha val="40000"/>
              </a:prstClr>
            </a:outerShdw>
          </a:effectLst>
        </p:spPr>
        <p:txBody>
          <a:bodyPr>
            <a:normAutofit/>
          </a:bodyPr>
          <a:lstStyle/>
          <a:p>
            <a:pPr algn="ctr">
              <a:buNone/>
            </a:pPr>
            <a:r>
              <a:rPr lang="en-US" sz="9600" dirty="0" smtClean="0"/>
              <a:t>Proof your Power Point!</a:t>
            </a:r>
            <a:endParaRPr lang="en-US" sz="9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9600" dirty="0" smtClean="0">
                <a:solidFill>
                  <a:srgbClr val="FF0000"/>
                </a:solidFill>
              </a:rPr>
              <a:t>Speech</a:t>
            </a:r>
            <a:endParaRPr lang="en-US" sz="9600" dirty="0">
              <a:solidFill>
                <a:srgbClr val="FF0000"/>
              </a:solidFill>
            </a:endParaRPr>
          </a:p>
        </p:txBody>
      </p:sp>
    </p:spTree>
    <p:extLst>
      <p:ext uri="{BB962C8B-B14F-4D97-AF65-F5344CB8AC3E}">
        <p14:creationId xmlns:p14="http://schemas.microsoft.com/office/powerpoint/2010/main" val="14306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n-US" sz="5400" dirty="0" smtClean="0"/>
          </a:p>
          <a:p>
            <a:pPr algn="ctr">
              <a:buNone/>
            </a:pPr>
            <a:r>
              <a:rPr lang="en-US" sz="5400" dirty="0" smtClean="0"/>
              <a:t>Time</a:t>
            </a:r>
          </a:p>
          <a:p>
            <a:pPr algn="ctr">
              <a:buNone/>
            </a:pPr>
            <a:endParaRPr lang="en-US" sz="5400" dirty="0" smtClean="0"/>
          </a:p>
          <a:p>
            <a:pPr algn="ctr">
              <a:buNone/>
            </a:pPr>
            <a:r>
              <a:rPr lang="en-US" sz="5400" dirty="0" smtClean="0"/>
              <a:t>3 - 5 minutes</a:t>
            </a:r>
            <a:endParaRPr lang="en-US" sz="5400" dirty="0"/>
          </a:p>
        </p:txBody>
      </p:sp>
      <p:pic>
        <p:nvPicPr>
          <p:cNvPr id="1027" name="Picture 3" descr="C:\Program Files (x86)\Microsoft Office\MEDIA\CAGCAT10\j0234131.wmf"/>
          <p:cNvPicPr>
            <a:picLocks noChangeAspect="1" noChangeArrowheads="1"/>
          </p:cNvPicPr>
          <p:nvPr/>
        </p:nvPicPr>
        <p:blipFill>
          <a:blip r:embed="rId2" cstate="print"/>
          <a:srcRect/>
          <a:stretch>
            <a:fillRect/>
          </a:stretch>
        </p:blipFill>
        <p:spPr bwMode="auto">
          <a:xfrm>
            <a:off x="381000" y="914400"/>
            <a:ext cx="2971800" cy="3160120"/>
          </a:xfrm>
          <a:prstGeom prst="rect">
            <a:avLst/>
          </a:prstGeom>
          <a:noFill/>
        </p:spPr>
      </p:pic>
      <p:pic>
        <p:nvPicPr>
          <p:cNvPr id="6" name="Picture 5" descr="The-Tardis.jpg"/>
          <p:cNvPicPr>
            <a:picLocks noChangeAspect="1"/>
          </p:cNvPicPr>
          <p:nvPr/>
        </p:nvPicPr>
        <p:blipFill>
          <a:blip r:embed="rId3" cstate="print"/>
          <a:stretch>
            <a:fillRect/>
          </a:stretch>
        </p:blipFill>
        <p:spPr>
          <a:xfrm>
            <a:off x="6781800" y="2895600"/>
            <a:ext cx="2041922" cy="3200400"/>
          </a:xfrm>
          <a:prstGeom prst="rect">
            <a:avLst/>
          </a:prstGeom>
        </p:spPr>
      </p:pic>
    </p:spTree>
    <p:extLst>
      <p:ext uri="{BB962C8B-B14F-4D97-AF65-F5344CB8AC3E}">
        <p14:creationId xmlns:p14="http://schemas.microsoft.com/office/powerpoint/2010/main" val="3202491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pPr algn="ctr"/>
            <a:endParaRPr lang="en-US" dirty="0" smtClean="0"/>
          </a:p>
          <a:p>
            <a:pPr algn="ctr"/>
            <a:r>
              <a:rPr lang="en-US" dirty="0" smtClean="0"/>
              <a:t>Attention getter</a:t>
            </a:r>
          </a:p>
          <a:p>
            <a:pPr algn="ctr"/>
            <a:endParaRPr lang="en-US" dirty="0" smtClean="0"/>
          </a:p>
          <a:p>
            <a:pPr algn="ctr"/>
            <a:r>
              <a:rPr lang="en-US" dirty="0" smtClean="0"/>
              <a:t>Announce Topic</a:t>
            </a:r>
          </a:p>
          <a:p>
            <a:pPr algn="ctr"/>
            <a:endParaRPr lang="en-US" dirty="0" smtClean="0"/>
          </a:p>
          <a:p>
            <a:pPr algn="ctr"/>
            <a:r>
              <a:rPr lang="en-US" dirty="0" smtClean="0"/>
              <a:t>Support side of issue</a:t>
            </a:r>
          </a:p>
          <a:p>
            <a:pPr algn="ctr"/>
            <a:endParaRPr lang="en-US" dirty="0" smtClean="0"/>
          </a:p>
          <a:p>
            <a:pPr algn="ctr"/>
            <a:r>
              <a:rPr lang="en-US" dirty="0" smtClean="0"/>
              <a:t>Conclusion</a:t>
            </a:r>
            <a:endParaRPr lang="en-US" dirty="0"/>
          </a:p>
        </p:txBody>
      </p:sp>
    </p:spTree>
    <p:extLst>
      <p:ext uri="{BB962C8B-B14F-4D97-AF65-F5344CB8AC3E}">
        <p14:creationId xmlns:p14="http://schemas.microsoft.com/office/powerpoint/2010/main" val="983134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Contact</a:t>
            </a:r>
            <a:endParaRPr lang="en-US" dirty="0"/>
          </a:p>
        </p:txBody>
      </p:sp>
      <p:pic>
        <p:nvPicPr>
          <p:cNvPr id="4" name="Content Placeholder 3" descr="capaldis-eyes.jpg"/>
          <p:cNvPicPr>
            <a:picLocks noGrp="1" noChangeAspect="1"/>
          </p:cNvPicPr>
          <p:nvPr>
            <p:ph idx="1"/>
          </p:nvPr>
        </p:nvPicPr>
        <p:blipFill>
          <a:blip r:embed="rId2" cstate="print"/>
          <a:stretch>
            <a:fillRect/>
          </a:stretch>
        </p:blipFill>
        <p:spPr>
          <a:xfrm>
            <a:off x="533400" y="1524000"/>
            <a:ext cx="8061037" cy="4827764"/>
          </a:xfrm>
        </p:spPr>
      </p:pic>
    </p:spTree>
    <p:extLst>
      <p:ext uri="{BB962C8B-B14F-4D97-AF65-F5344CB8AC3E}">
        <p14:creationId xmlns:p14="http://schemas.microsoft.com/office/powerpoint/2010/main" val="1974417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expression</a:t>
            </a:r>
            <a:endParaRPr lang="en-US" dirty="0"/>
          </a:p>
        </p:txBody>
      </p:sp>
      <p:pic>
        <p:nvPicPr>
          <p:cNvPr id="4" name="Content Placeholder 3" descr="confused-baby.jpg"/>
          <p:cNvPicPr>
            <a:picLocks noGrp="1" noChangeAspect="1"/>
          </p:cNvPicPr>
          <p:nvPr>
            <p:ph idx="1"/>
          </p:nvPr>
        </p:nvPicPr>
        <p:blipFill>
          <a:blip r:embed="rId2" cstate="print"/>
          <a:stretch>
            <a:fillRect/>
          </a:stretch>
        </p:blipFill>
        <p:spPr>
          <a:xfrm>
            <a:off x="1799727" y="1600200"/>
            <a:ext cx="5544545" cy="4525963"/>
          </a:xfrm>
        </p:spPr>
      </p:pic>
    </p:spTree>
    <p:extLst>
      <p:ext uri="{BB962C8B-B14F-4D97-AF65-F5344CB8AC3E}">
        <p14:creationId xmlns:p14="http://schemas.microsoft.com/office/powerpoint/2010/main" val="1310323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nthusiasm-11.jpg"/>
          <p:cNvPicPr>
            <a:picLocks noGrp="1" noChangeAspect="1"/>
          </p:cNvPicPr>
          <p:nvPr>
            <p:ph idx="1"/>
          </p:nvPr>
        </p:nvPicPr>
        <p:blipFill>
          <a:blip r:embed="rId2" cstate="print"/>
          <a:stretch>
            <a:fillRect/>
          </a:stretch>
        </p:blipFill>
        <p:spPr>
          <a:xfrm>
            <a:off x="304800" y="228600"/>
            <a:ext cx="8514120" cy="6477000"/>
          </a:xfrm>
        </p:spPr>
      </p:pic>
    </p:spTree>
    <p:extLst>
      <p:ext uri="{BB962C8B-B14F-4D97-AF65-F5344CB8AC3E}">
        <p14:creationId xmlns:p14="http://schemas.microsoft.com/office/powerpoint/2010/main" val="2748940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a:t>
            </a:r>
            <a:endParaRPr lang="en-US" dirty="0"/>
          </a:p>
        </p:txBody>
      </p:sp>
      <p:pic>
        <p:nvPicPr>
          <p:cNvPr id="4" name="Content Placeholder 3" descr="good_and_bad_posture.jpg"/>
          <p:cNvPicPr>
            <a:picLocks noGrp="1" noChangeAspect="1"/>
          </p:cNvPicPr>
          <p:nvPr>
            <p:ph idx="1"/>
          </p:nvPr>
        </p:nvPicPr>
        <p:blipFill>
          <a:blip r:embed="rId2" cstate="print"/>
          <a:stretch>
            <a:fillRect/>
          </a:stretch>
        </p:blipFill>
        <p:spPr>
          <a:xfrm>
            <a:off x="2895600" y="1292299"/>
            <a:ext cx="3581400" cy="5184701"/>
          </a:xfrm>
        </p:spPr>
      </p:pic>
    </p:spTree>
    <p:extLst>
      <p:ext uri="{BB962C8B-B14F-4D97-AF65-F5344CB8AC3E}">
        <p14:creationId xmlns:p14="http://schemas.microsoft.com/office/powerpoint/2010/main" val="59790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pic>
        <p:nvPicPr>
          <p:cNvPr id="6" name="Picture 5" descr="turn_back.jpg"/>
          <p:cNvPicPr>
            <a:picLocks noChangeAspect="1"/>
          </p:cNvPicPr>
          <p:nvPr/>
        </p:nvPicPr>
        <p:blipFill>
          <a:blip r:embed="rId2" cstate="print"/>
          <a:stretch>
            <a:fillRect/>
          </a:stretch>
        </p:blipFill>
        <p:spPr>
          <a:xfrm>
            <a:off x="3429000" y="4267200"/>
            <a:ext cx="2752725" cy="2097315"/>
          </a:xfrm>
          <a:prstGeom prst="rect">
            <a:avLst/>
          </a:prstGeom>
        </p:spPr>
      </p:pic>
      <p:pic>
        <p:nvPicPr>
          <p:cNvPr id="4" name="Content Placeholder 3" descr="laughing horse.jpg"/>
          <p:cNvPicPr>
            <a:picLocks noGrp="1" noChangeAspect="1"/>
          </p:cNvPicPr>
          <p:nvPr>
            <p:ph idx="1"/>
          </p:nvPr>
        </p:nvPicPr>
        <p:blipFill>
          <a:blip r:embed="rId3" cstate="print"/>
          <a:stretch>
            <a:fillRect/>
          </a:stretch>
        </p:blipFill>
        <p:spPr>
          <a:xfrm>
            <a:off x="381000" y="1600200"/>
            <a:ext cx="3886200" cy="2639378"/>
          </a:xfrm>
        </p:spPr>
      </p:pic>
      <p:pic>
        <p:nvPicPr>
          <p:cNvPr id="5" name="Picture 4" descr="mumbling.jpg"/>
          <p:cNvPicPr>
            <a:picLocks noChangeAspect="1"/>
          </p:cNvPicPr>
          <p:nvPr/>
        </p:nvPicPr>
        <p:blipFill>
          <a:blip r:embed="rId4" cstate="print"/>
          <a:stretch>
            <a:fillRect/>
          </a:stretch>
        </p:blipFill>
        <p:spPr>
          <a:xfrm>
            <a:off x="5257800" y="1981200"/>
            <a:ext cx="3175000" cy="2667000"/>
          </a:xfrm>
          <a:prstGeom prst="rect">
            <a:avLst/>
          </a:prstGeom>
        </p:spPr>
      </p:pic>
    </p:spTree>
    <p:extLst>
      <p:ext uri="{BB962C8B-B14F-4D97-AF65-F5344CB8AC3E}">
        <p14:creationId xmlns:p14="http://schemas.microsoft.com/office/powerpoint/2010/main" val="3625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1470025"/>
          </a:xfrm>
        </p:spPr>
        <p:txBody>
          <a:bodyPr/>
          <a:lstStyle/>
          <a:p>
            <a:r>
              <a:rPr lang="en-US" dirty="0" smtClean="0"/>
              <a:t>Font Size</a:t>
            </a:r>
            <a:endParaRPr lang="en-US" dirty="0"/>
          </a:p>
        </p:txBody>
      </p:sp>
      <p:sp>
        <p:nvSpPr>
          <p:cNvPr id="3" name="Subtitle 2"/>
          <p:cNvSpPr>
            <a:spLocks noGrp="1"/>
          </p:cNvSpPr>
          <p:nvPr>
            <p:ph type="subTitle" idx="1"/>
          </p:nvPr>
        </p:nvSpPr>
        <p:spPr>
          <a:xfrm>
            <a:off x="0" y="2057400"/>
            <a:ext cx="9144000" cy="3657600"/>
          </a:xfrm>
        </p:spPr>
        <p:txBody>
          <a:bodyPr>
            <a:normAutofit/>
          </a:bodyPr>
          <a:lstStyle/>
          <a:p>
            <a:r>
              <a:rPr lang="en-US" sz="1200" dirty="0" smtClean="0"/>
              <a:t>12 pt. so this is what it will look like at this size.</a:t>
            </a:r>
          </a:p>
          <a:p>
            <a:r>
              <a:rPr lang="en-US" sz="2000" dirty="0" smtClean="0"/>
              <a:t>20 pt. So this is what it will look like at this size.</a:t>
            </a:r>
            <a:endParaRPr lang="en-US" sz="1200" dirty="0" smtClean="0"/>
          </a:p>
          <a:p>
            <a:r>
              <a:rPr lang="en-US" sz="2400" dirty="0" smtClean="0"/>
              <a:t>24</a:t>
            </a:r>
            <a:r>
              <a:rPr lang="en-US" dirty="0" smtClean="0"/>
              <a:t> pt. </a:t>
            </a:r>
            <a:r>
              <a:rPr lang="en-US" sz="2400" dirty="0" smtClean="0"/>
              <a:t>So this is what it will look like at this size.</a:t>
            </a:r>
          </a:p>
          <a:p>
            <a:r>
              <a:rPr lang="en-US" sz="2800" dirty="0" smtClean="0"/>
              <a:t>28 pt. So this is what it will look like at this size.</a:t>
            </a:r>
          </a:p>
          <a:p>
            <a:r>
              <a:rPr lang="en-US" dirty="0" smtClean="0"/>
              <a:t>32 pt. So this is what it will look like at this size.</a:t>
            </a:r>
          </a:p>
          <a:p>
            <a:r>
              <a:rPr lang="en-US" sz="3600" dirty="0" smtClean="0"/>
              <a:t>36 pt. So this is what it will look like at this size.</a:t>
            </a:r>
            <a:endParaRPr lang="en-US" sz="3600" dirty="0"/>
          </a:p>
        </p:txBody>
      </p:sp>
    </p:spTree>
    <p:extLst>
      <p:ext uri="{BB962C8B-B14F-4D97-AF65-F5344CB8AC3E}">
        <p14:creationId xmlns:p14="http://schemas.microsoft.com/office/powerpoint/2010/main" val="3307199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Importantly</a:t>
            </a:r>
            <a:endParaRPr lang="en-US" dirty="0"/>
          </a:p>
        </p:txBody>
      </p:sp>
      <p:graphicFrame>
        <p:nvGraphicFramePr>
          <p:cNvPr id="4" name="Content Placeholder 3"/>
          <p:cNvGraphicFramePr>
            <a:graphicFrameLocks noGrp="1"/>
          </p:cNvGraphicFramePr>
          <p:nvPr>
            <p:ph idx="1"/>
          </p:nvPr>
        </p:nvGraphicFramePr>
        <p:xfrm>
          <a:off x="457200" y="13716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444B8B5-CE3C-4E0E-9A2B-F967FCEBC324}"/>
                                            </p:graphicEl>
                                          </p:spTgt>
                                        </p:tgtEl>
                                        <p:attrNameLst>
                                          <p:attrName>style.visibility</p:attrName>
                                        </p:attrNameLst>
                                      </p:cBhvr>
                                      <p:to>
                                        <p:strVal val="visible"/>
                                      </p:to>
                                    </p:set>
                                    <p:anim calcmode="lin" valueType="num">
                                      <p:cBhvr additive="base">
                                        <p:cTn id="7" dur="500" fill="hold"/>
                                        <p:tgtEl>
                                          <p:spTgt spid="4">
                                            <p:graphicEl>
                                              <a:dgm id="{E444B8B5-CE3C-4E0E-9A2B-F967FCEBC3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444B8B5-CE3C-4E0E-9A2B-F967FCEBC324}"/>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64E4ED64-B380-466E-83AE-4AA06BB823FB}"/>
                                            </p:graphicEl>
                                          </p:spTgt>
                                        </p:tgtEl>
                                        <p:attrNameLst>
                                          <p:attrName>style.visibility</p:attrName>
                                        </p:attrNameLst>
                                      </p:cBhvr>
                                      <p:to>
                                        <p:strVal val="visible"/>
                                      </p:to>
                                    </p:set>
                                    <p:anim calcmode="lin" valueType="num">
                                      <p:cBhvr additive="base">
                                        <p:cTn id="11" dur="500" fill="hold"/>
                                        <p:tgtEl>
                                          <p:spTgt spid="4">
                                            <p:graphicEl>
                                              <a:dgm id="{64E4ED64-B380-466E-83AE-4AA06BB823F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64E4ED64-B380-466E-83AE-4AA06BB823FB}"/>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A35E0F20-A70A-46D7-96EB-72121AEC7EBE}"/>
                                            </p:graphicEl>
                                          </p:spTgt>
                                        </p:tgtEl>
                                        <p:attrNameLst>
                                          <p:attrName>style.visibility</p:attrName>
                                        </p:attrNameLst>
                                      </p:cBhvr>
                                      <p:to>
                                        <p:strVal val="visible"/>
                                      </p:to>
                                    </p:set>
                                    <p:anim calcmode="lin" valueType="num">
                                      <p:cBhvr additive="base">
                                        <p:cTn id="15" dur="500" fill="hold"/>
                                        <p:tgtEl>
                                          <p:spTgt spid="4">
                                            <p:graphicEl>
                                              <a:dgm id="{A35E0F20-A70A-46D7-96EB-72121AEC7EBE}"/>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A35E0F20-A70A-46D7-96EB-72121AEC7EBE}"/>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E6DDF2F9-E6FC-4A94-A2A2-5D85B79B697F}"/>
                                            </p:graphicEl>
                                          </p:spTgt>
                                        </p:tgtEl>
                                        <p:attrNameLst>
                                          <p:attrName>style.visibility</p:attrName>
                                        </p:attrNameLst>
                                      </p:cBhvr>
                                      <p:to>
                                        <p:strVal val="visible"/>
                                      </p:to>
                                    </p:set>
                                    <p:anim calcmode="lin" valueType="num">
                                      <p:cBhvr additive="base">
                                        <p:cTn id="21" dur="500" fill="hold"/>
                                        <p:tgtEl>
                                          <p:spTgt spid="4">
                                            <p:graphicEl>
                                              <a:dgm id="{E6DDF2F9-E6FC-4A94-A2A2-5D85B79B697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E6DDF2F9-E6FC-4A94-A2A2-5D85B79B697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000" dirty="0" smtClean="0"/>
              <a:t>Any Questions</a:t>
            </a:r>
          </a:p>
          <a:p>
            <a:pPr algn="ctr">
              <a:buNone/>
            </a:pPr>
            <a:endParaRPr lang="en-US" sz="8000" dirty="0" smtClean="0"/>
          </a:p>
          <a:p>
            <a:pPr algn="ctr">
              <a:buNone/>
            </a:pPr>
            <a:endParaRPr lang="en-US" sz="8000" dirty="0"/>
          </a:p>
        </p:txBody>
      </p:sp>
      <p:sp>
        <p:nvSpPr>
          <p:cNvPr id="4" name="Rectangle 3"/>
          <p:cNvSpPr/>
          <p:nvPr/>
        </p:nvSpPr>
        <p:spPr>
          <a:xfrm>
            <a:off x="1143000" y="3535740"/>
            <a:ext cx="7239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895810"/>
              </p:ext>
            </p:extLst>
          </p:nvPr>
        </p:nvGraphicFramePr>
        <p:xfrm>
          <a:off x="1143000" y="1828800"/>
          <a:ext cx="6477000" cy="3428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829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2</a:t>
            </a:r>
            <a:endParaRPr lang="en-US" dirty="0"/>
          </a:p>
        </p:txBody>
      </p:sp>
      <p:sp>
        <p:nvSpPr>
          <p:cNvPr id="3" name="Content Placeholder 2"/>
          <p:cNvSpPr>
            <a:spLocks noGrp="1"/>
          </p:cNvSpPr>
          <p:nvPr>
            <p:ph idx="1"/>
          </p:nvPr>
        </p:nvSpPr>
        <p:spPr/>
        <p:txBody>
          <a:bodyPr/>
          <a:lstStyle/>
          <a:p>
            <a:r>
              <a:rPr lang="en-US" dirty="0" smtClean="0"/>
              <a:t>25% increase</a:t>
            </a:r>
          </a:p>
          <a:p>
            <a:endParaRPr lang="en-US" dirty="0"/>
          </a:p>
          <a:p>
            <a:r>
              <a:rPr lang="en-US" dirty="0" smtClean="0"/>
              <a:t>4 out of 5 people watch Doctor Who</a:t>
            </a:r>
          </a:p>
          <a:p>
            <a:endParaRPr lang="en-US" dirty="0"/>
          </a:p>
          <a:p>
            <a:pPr marL="0" indent="0">
              <a:buNone/>
            </a:pPr>
            <a:endParaRPr lang="en-US" dirty="0"/>
          </a:p>
        </p:txBody>
      </p:sp>
    </p:spTree>
    <p:extLst>
      <p:ext uri="{BB962C8B-B14F-4D97-AF65-F5344CB8AC3E}">
        <p14:creationId xmlns:p14="http://schemas.microsoft.com/office/powerpoint/2010/main" val="1055734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lstStyle/>
          <a:p>
            <a:r>
              <a:rPr lang="en-US" dirty="0" smtClean="0"/>
              <a:t>Dr. John Smith: “The airspeed of an </a:t>
            </a:r>
            <a:r>
              <a:rPr lang="en-US" dirty="0" err="1" smtClean="0"/>
              <a:t>unladen</a:t>
            </a:r>
            <a:r>
              <a:rPr lang="en-US" dirty="0" smtClean="0"/>
              <a:t> swallow depends on whether it is an African or Indian Swallow”</a:t>
            </a:r>
          </a:p>
          <a:p>
            <a:endParaRPr lang="en-US" dirty="0"/>
          </a:p>
          <a:p>
            <a:r>
              <a:rPr lang="en-US" dirty="0" smtClean="0"/>
              <a:t>World Health Organization: “…signifies that the oncoming zombie apocalypse will decimate 92% of the population”</a:t>
            </a:r>
            <a:endParaRPr lang="en-US" dirty="0"/>
          </a:p>
        </p:txBody>
      </p:sp>
    </p:spTree>
    <p:extLst>
      <p:ext uri="{BB962C8B-B14F-4D97-AF65-F5344CB8AC3E}">
        <p14:creationId xmlns:p14="http://schemas.microsoft.com/office/powerpoint/2010/main" val="49951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and Layout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1" y="1143000"/>
            <a:ext cx="6905426" cy="5524341"/>
          </a:xfrm>
        </p:spPr>
      </p:pic>
    </p:spTree>
    <p:extLst>
      <p:ext uri="{BB962C8B-B14F-4D97-AF65-F5344CB8AC3E}">
        <p14:creationId xmlns:p14="http://schemas.microsoft.com/office/powerpoint/2010/main" val="360695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9116" y="-152400"/>
            <a:ext cx="3652189" cy="2667000"/>
          </a:xfrm>
        </p:spPr>
      </p:pic>
      <p:sp>
        <p:nvSpPr>
          <p:cNvPr id="5" name="TextBox 4"/>
          <p:cNvSpPr txBox="1"/>
          <p:nvPr/>
        </p:nvSpPr>
        <p:spPr>
          <a:xfrm>
            <a:off x="4953000" y="1828800"/>
            <a:ext cx="3657600" cy="3970318"/>
          </a:xfrm>
          <a:prstGeom prst="rect">
            <a:avLst/>
          </a:prstGeom>
          <a:noFill/>
        </p:spPr>
        <p:txBody>
          <a:bodyPr wrap="square" rtlCol="0">
            <a:spAutoFit/>
          </a:bodyPr>
          <a:lstStyle/>
          <a:p>
            <a:r>
              <a:rPr lang="en-US" sz="1400" dirty="0" smtClean="0"/>
              <a:t>The </a:t>
            </a:r>
            <a:r>
              <a:rPr lang="en-US" sz="1400" b="1" dirty="0" smtClean="0"/>
              <a:t>Weeping Angels</a:t>
            </a:r>
            <a:r>
              <a:rPr lang="en-US" sz="1400" dirty="0" smtClean="0"/>
              <a:t> were a species of </a:t>
            </a:r>
            <a:r>
              <a:rPr lang="en-US" sz="1400" dirty="0" smtClean="0">
                <a:hlinkClick r:id="rId3" tooltip="Quantum-locking"/>
              </a:rPr>
              <a:t>quantum-locked</a:t>
            </a:r>
            <a:r>
              <a:rPr lang="en-US" sz="1400" dirty="0" smtClean="0"/>
              <a:t> </a:t>
            </a:r>
            <a:r>
              <a:rPr lang="en-US" sz="1400" dirty="0" smtClean="0">
                <a:hlinkClick r:id="rId4" tooltip="Humanoid"/>
              </a:rPr>
              <a:t>humanoids</a:t>
            </a:r>
            <a:r>
              <a:rPr lang="en-US" sz="1400" dirty="0" smtClean="0"/>
              <a:t>, so called because their unique nature necessitated that they often covered their faces with their hands to prevent trapping each other in </a:t>
            </a:r>
            <a:r>
              <a:rPr lang="en-US" sz="1400" dirty="0" smtClean="0">
                <a:hlinkClick r:id="rId5" tooltip="Petrification"/>
              </a:rPr>
              <a:t>petrified</a:t>
            </a:r>
            <a:r>
              <a:rPr lang="en-US" sz="1400" dirty="0" smtClean="0"/>
              <a:t> form for eternity by looking at one another. This gave the Weeping Angels their distinct "weeping" appearance. They were known for being murderous psychopaths, eradicating their victims "mercifully" by dropping them into the past and letting them live out their full lives, just in a different time period. This, in turn, allowed them to live off the remaining </a:t>
            </a:r>
            <a:r>
              <a:rPr lang="en-US" sz="1400" dirty="0" smtClean="0">
                <a:hlinkClick r:id="rId6" tooltip="Time energy"/>
              </a:rPr>
              <a:t>time energy</a:t>
            </a:r>
            <a:r>
              <a:rPr lang="en-US" sz="1400" dirty="0" smtClean="0"/>
              <a:t> of the victim's life. However, when this potential energy paled in comparison to an alternative power source to feed on, the Angels were known to kill by other means, such as snapping their victims' necks.</a:t>
            </a:r>
            <a:endParaRPr lang="en-US" sz="14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590680"/>
            <a:ext cx="4667250" cy="2409825"/>
          </a:xfrm>
          <a:prstGeom prst="rect">
            <a:avLst/>
          </a:prstGeom>
        </p:spPr>
      </p:pic>
    </p:spTree>
    <p:extLst>
      <p:ext uri="{BB962C8B-B14F-4D97-AF65-F5344CB8AC3E}">
        <p14:creationId xmlns:p14="http://schemas.microsoft.com/office/powerpoint/2010/main" val="405294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a:t>
            </a:r>
            <a:endParaRPr lang="en-US" dirty="0"/>
          </a:p>
        </p:txBody>
      </p:sp>
      <p:sp>
        <p:nvSpPr>
          <p:cNvPr id="7" name="TextBox 6"/>
          <p:cNvSpPr txBox="1"/>
          <p:nvPr/>
        </p:nvSpPr>
        <p:spPr>
          <a:xfrm>
            <a:off x="457200" y="5181600"/>
            <a:ext cx="2895600" cy="1200329"/>
          </a:xfrm>
          <a:prstGeom prst="rect">
            <a:avLst/>
          </a:prstGeom>
          <a:noFill/>
        </p:spPr>
        <p:txBody>
          <a:bodyPr wrap="square" rtlCol="0">
            <a:spAutoFit/>
          </a:bodyPr>
          <a:lstStyle/>
          <a:p>
            <a:r>
              <a:rPr lang="en-US" dirty="0" smtClean="0"/>
              <a:t>Fghzdjkghzklghk;bjlbjlzcvkbjzcvlbjzcvlnkjvlzcnkjzvlnkjzcvklnjzvlnkjzcvlnkjvnkljvlnkjvlnkjvnljvlnkj</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600" y="152400"/>
            <a:ext cx="3483864" cy="408524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538" y="1219199"/>
            <a:ext cx="2741261" cy="48633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6522"/>
            <a:ext cx="3962400" cy="4526742"/>
          </a:xfrm>
          <a:prstGeom prst="rect">
            <a:avLst/>
          </a:prstGeom>
        </p:spPr>
      </p:pic>
      <p:sp>
        <p:nvSpPr>
          <p:cNvPr id="8" name="Rectangle 7"/>
          <p:cNvSpPr/>
          <p:nvPr/>
        </p:nvSpPr>
        <p:spPr>
          <a:xfrm>
            <a:off x="6095999" y="4753264"/>
            <a:ext cx="2978727" cy="2031325"/>
          </a:xfrm>
          <a:prstGeom prst="rect">
            <a:avLst/>
          </a:prstGeom>
        </p:spPr>
        <p:txBody>
          <a:bodyPr wrap="square">
            <a:spAutoFit/>
          </a:bodyPr>
          <a:lstStyle/>
          <a:p>
            <a:r>
              <a:rPr lang="en-US" dirty="0" smtClean="0"/>
              <a:t>Fghzdjkghzklghk;bjlbjlzcvkbjzcvlbjzcvlnkjvlzcnkjzvlnkjzcvklnjzvlnkjzcvlnkjvnkljvlnkjvlnkjvnljvlnkjgvJVjChvJBHkCVJBHVJKBhkcvjbhckvjhkcvjhncxvjkhnckxvjnhcvjknhcvkhcvknhkcvjnhcvjk</a:t>
            </a:r>
            <a:endParaRPr lang="en-US" dirty="0"/>
          </a:p>
        </p:txBody>
      </p:sp>
    </p:spTree>
    <p:extLst>
      <p:ext uri="{BB962C8B-B14F-4D97-AF65-F5344CB8AC3E}">
        <p14:creationId xmlns:p14="http://schemas.microsoft.com/office/powerpoint/2010/main" val="1013249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500</Words>
  <Application>Microsoft Office PowerPoint</Application>
  <PresentationFormat>On-screen Show (4:3)</PresentationFormat>
  <Paragraphs>112</Paragraphs>
  <Slides>31</Slides>
  <Notes>1</Notes>
  <HiddenSlides>0</HiddenSlides>
  <MMClips>3</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Content</vt:lpstr>
      <vt:lpstr>Font Size</vt:lpstr>
      <vt:lpstr>Data</vt:lpstr>
      <vt:lpstr>Data 2</vt:lpstr>
      <vt:lpstr>Quotes</vt:lpstr>
      <vt:lpstr>Images and Layout</vt:lpstr>
      <vt:lpstr>BAD</vt:lpstr>
      <vt:lpstr>Bad</vt:lpstr>
      <vt:lpstr>Good</vt:lpstr>
      <vt:lpstr>Background with text</vt:lpstr>
      <vt:lpstr>Background 2</vt:lpstr>
      <vt:lpstr>Animation</vt:lpstr>
      <vt:lpstr>PowerPoint Presentation</vt:lpstr>
      <vt:lpstr>layout</vt:lpstr>
      <vt:lpstr>Layout 2</vt:lpstr>
      <vt:lpstr>Audio</vt:lpstr>
      <vt:lpstr>Video</vt:lpstr>
      <vt:lpstr>Video</vt:lpstr>
      <vt:lpstr>PowerPoint Presentation</vt:lpstr>
      <vt:lpstr>PowerPoint Presentation</vt:lpstr>
      <vt:lpstr>PowerPoint Presentation</vt:lpstr>
      <vt:lpstr>PowerPoint Presentation</vt:lpstr>
      <vt:lpstr>CONTENT</vt:lpstr>
      <vt:lpstr>Eye Contact</vt:lpstr>
      <vt:lpstr>Facial expression</vt:lpstr>
      <vt:lpstr>PowerPoint Presentation</vt:lpstr>
      <vt:lpstr>Posture</vt:lpstr>
      <vt:lpstr>Professionalism</vt:lpstr>
      <vt:lpstr>Most Importantly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 Size</dc:title>
  <dc:creator>staff</dc:creator>
  <cp:lastModifiedBy>staff</cp:lastModifiedBy>
  <cp:revision>50</cp:revision>
  <dcterms:created xsi:type="dcterms:W3CDTF">2014-04-12T13:34:04Z</dcterms:created>
  <dcterms:modified xsi:type="dcterms:W3CDTF">2015-02-26T15:37:05Z</dcterms:modified>
</cp:coreProperties>
</file>