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7" r:id="rId3"/>
    <p:sldId id="257" r:id="rId4"/>
    <p:sldId id="262" r:id="rId5"/>
    <p:sldId id="265" r:id="rId6"/>
    <p:sldId id="261" r:id="rId7"/>
    <p:sldId id="289" r:id="rId8"/>
    <p:sldId id="263" r:id="rId9"/>
    <p:sldId id="258" r:id="rId10"/>
    <p:sldId id="290" r:id="rId11"/>
    <p:sldId id="294" r:id="rId12"/>
    <p:sldId id="292" r:id="rId13"/>
    <p:sldId id="273" r:id="rId14"/>
    <p:sldId id="298" r:id="rId15"/>
    <p:sldId id="299" r:id="rId16"/>
    <p:sldId id="31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74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407E4-EA4F-4286-8774-FD20E12F4C01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C6F0-C70B-45FF-B897-4D86B3B31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29FD388-2648-404F-A91C-E0B633EF3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B50F3-1B87-4B8E-82FD-A6264316F62F}" type="slidenum">
              <a:rPr lang="en-US" smtClean="0">
                <a:latin typeface="Times" pitchFamily="18" charset="0"/>
              </a:rPr>
              <a:pPr/>
              <a:t>10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Promotor analogy- title of recipe in cookbook.  </a:t>
            </a:r>
          </a:p>
          <a:p>
            <a:r>
              <a:rPr lang="en-US" smtClean="0">
                <a:latin typeface="Times" pitchFamily="18" charset="0"/>
              </a:rPr>
              <a:t>If thousands of recipes were in a cookbook together, and they weren’t separated by titles then it would be hard to find them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C8FB-E33F-4F8D-9D59-A868A566E603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9E8D-38DF-4B6C-A452-81A201FA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AB49-FB54-4134-8758-46F5395F968D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E356-DE12-4728-9E87-5E4A9B7AC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D752-8964-4D34-907C-A11697C72DB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BDE6-F414-4EDA-AC9D-5DC49400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5F08-E716-4F27-8519-ABE38C1D9214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7520-7039-4445-B60B-98CC4959F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4CF5-5A65-4110-BE15-B77D7F778663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BA6A-3002-4E52-97FC-1AF81343F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840A-0E8C-4DF8-B8AF-4A537D014B25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D729-9900-49C0-94BB-2DDBCA7F8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5F1F-48B3-4255-A0E9-6803EDBEB358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60645-66E2-4272-8729-7404A88C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C147-DC4F-4404-8D09-B384DB067A2C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897F-7894-4DDC-9D3D-6EAAC5AC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0EF8-00B8-455A-BF62-D0CE617D2B71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3DB0-11D7-471B-B675-2482C9AA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21EE-436C-4F60-A100-091CF3CB7A59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006F-0078-4A35-8121-84044B06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D9AE-2256-4F60-81C6-2FDEF74921B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4BFB9-4599-4CAE-AA57-516760EDC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017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25DCFF9E-5032-4E23-8641-E09F16E179B1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509B3D4B-B144-42F4-829E-ED349AE46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457200"/>
            <a:ext cx="7772400" cy="9906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altLang="en-US" sz="4000" smtClean="0"/>
              <a:t>13.1/13.2 Protein </a:t>
            </a:r>
            <a:r>
              <a:rPr lang="en-US" altLang="en-US" sz="4000" dirty="0" smtClean="0"/>
              <a:t>Synthesis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1676400"/>
            <a:ext cx="6022975" cy="685800"/>
          </a:xfrm>
        </p:spPr>
        <p:txBody>
          <a:bodyPr lIns="92075" tIns="46038" rIns="92075" bIns="46038"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dirty="0" smtClean="0"/>
              <a:t>From DNA  to Protein</a:t>
            </a:r>
          </a:p>
        </p:txBody>
      </p:sp>
      <p:pic>
        <p:nvPicPr>
          <p:cNvPr id="1026" name="Picture 2" descr="http://b.vimeocdn.com/ts/385/289/38528968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Transcription: Initiation </a:t>
            </a:r>
            <a:br>
              <a:rPr lang="en-US" smtClean="0"/>
            </a:br>
            <a:r>
              <a:rPr lang="en-US" sz="2800" smtClean="0"/>
              <a:t>The Process Begins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030288" indent="-1030288" eaLnBrk="1" hangingPunct="1"/>
            <a:r>
              <a:rPr lang="en-US" smtClean="0"/>
              <a:t>The enzyme </a:t>
            </a:r>
            <a:r>
              <a:rPr lang="en-US" smtClean="0">
                <a:solidFill>
                  <a:srgbClr val="FF0000"/>
                </a:solidFill>
              </a:rPr>
              <a:t>RNA</a:t>
            </a:r>
            <a:r>
              <a:rPr lang="en-US" smtClean="0"/>
              <a:t> polymer</a:t>
            </a:r>
            <a:r>
              <a:rPr lang="en-US" smtClean="0">
                <a:solidFill>
                  <a:srgbClr val="FF0000"/>
                </a:solidFill>
              </a:rPr>
              <a:t>ase</a:t>
            </a:r>
            <a:r>
              <a:rPr lang="en-US" smtClean="0"/>
              <a:t> finds the beginning of a protein recipe called the </a:t>
            </a:r>
            <a:r>
              <a:rPr lang="en-US" u="sng" smtClean="0">
                <a:solidFill>
                  <a:srgbClr val="FF0000"/>
                </a:solidFill>
              </a:rPr>
              <a:t>promotor</a:t>
            </a:r>
          </a:p>
          <a:p>
            <a:pPr marL="1030288" indent="-1030288" eaLnBrk="1" hangingPunct="1">
              <a:buFont typeface="Wingdings" pitchFamily="2" charset="2"/>
              <a:buNone/>
            </a:pPr>
            <a:r>
              <a:rPr lang="en-US" smtClean="0"/>
              <a:t>     - promotor = a series of nucleotides that indicate the start of a protein recipe</a:t>
            </a:r>
          </a:p>
          <a:p>
            <a:pPr marL="1030288" indent="-1030288" eaLnBrk="1" hangingPunct="1"/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RNA</a:t>
            </a:r>
            <a:r>
              <a:rPr lang="en-US" smtClean="0"/>
              <a:t> polymer</a:t>
            </a:r>
            <a:r>
              <a:rPr lang="en-US" smtClean="0">
                <a:solidFill>
                  <a:srgbClr val="FF0000"/>
                </a:solidFill>
              </a:rPr>
              <a:t>ase</a:t>
            </a:r>
            <a:r>
              <a:rPr lang="en-US" smtClean="0"/>
              <a:t> opens the DNA molecule at the promotor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Transcription: Elongation</a:t>
            </a:r>
            <a:br>
              <a:rPr lang="en-US" smtClean="0"/>
            </a:br>
            <a:r>
              <a:rPr lang="en-US" sz="2400" smtClean="0"/>
              <a:t>Building the mRNA Molecule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polymerase brings RNA nucleotides to the template strand</a:t>
            </a:r>
          </a:p>
          <a:p>
            <a:pPr marL="282575" indent="-282575" eaLnBrk="1" hangingPunct="1">
              <a:buFont typeface="Wingdings" pitchFamily="2" charset="2"/>
              <a:buNone/>
              <a:defRPr/>
            </a:pPr>
            <a:r>
              <a:rPr lang="en-US" dirty="0" smtClean="0"/>
              <a:t>	   -pairs them with their 	complements on the original 	DNA molecule</a:t>
            </a:r>
          </a:p>
          <a:p>
            <a:pPr marL="282575" indent="-282575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-this follows the base pairing rules 	except that </a:t>
            </a:r>
            <a:r>
              <a:rPr lang="en-US" dirty="0" err="1" smtClean="0">
                <a:solidFill>
                  <a:srgbClr val="FF0000"/>
                </a:solidFill>
              </a:rPr>
              <a:t>uracil</a:t>
            </a:r>
            <a:r>
              <a:rPr lang="en-US" dirty="0" smtClean="0"/>
              <a:t> replaces 	thymine</a:t>
            </a:r>
          </a:p>
          <a:p>
            <a:pPr marL="973138" indent="-973138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- Adenine on DNA is paired with </a:t>
            </a:r>
            <a:r>
              <a:rPr lang="en-US" dirty="0" err="1" smtClean="0"/>
              <a:t>Uracil</a:t>
            </a:r>
            <a:r>
              <a:rPr lang="en-US" dirty="0" smtClean="0"/>
              <a:t> (U) on the new mRNA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Transcription: Termination </a:t>
            </a:r>
            <a:br>
              <a:rPr lang="en-US" smtClean="0"/>
            </a:br>
            <a:r>
              <a:rPr lang="en-US" sz="2800" smtClean="0"/>
              <a:t>The Process Ends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344488" indent="-344488" eaLnBrk="1" hangingPunct="1"/>
            <a:r>
              <a:rPr lang="en-US" smtClean="0"/>
              <a:t>the RNA polymerase continues to add new nucleotides until it reaches the </a:t>
            </a:r>
            <a:r>
              <a:rPr lang="en-US" smtClean="0">
                <a:solidFill>
                  <a:srgbClr val="FF0000"/>
                </a:solidFill>
              </a:rPr>
              <a:t>terminator</a:t>
            </a:r>
          </a:p>
          <a:p>
            <a:pPr marL="344488" indent="-344488" eaLnBrk="1" hangingPunct="1">
              <a:buFont typeface="Wingdings" pitchFamily="2" charset="2"/>
              <a:buNone/>
            </a:pPr>
            <a:r>
              <a:rPr lang="en-US" smtClean="0"/>
              <a:t>    - the terminator is a sequence of 	nucleotides that indicates the 	end of the recipe</a:t>
            </a:r>
          </a:p>
          <a:p>
            <a:pPr marL="344488" indent="-344488" eaLnBrk="1" hangingPunct="1"/>
            <a:r>
              <a:rPr lang="en-US" smtClean="0"/>
              <a:t>the mRNA drops off the DNA</a:t>
            </a:r>
          </a:p>
          <a:p>
            <a:pPr marL="344488" indent="-344488" eaLnBrk="1" hangingPunct="1">
              <a:buFont typeface="Wingdings" pitchFamily="2" charset="2"/>
              <a:buNone/>
            </a:pPr>
            <a:r>
              <a:rPr lang="en-US" smtClean="0"/>
              <a:t>   -</a:t>
            </a:r>
            <a:r>
              <a:rPr lang="en-US" sz="2400" smtClean="0"/>
              <a:t>this is pre-mRNA it needs further</a:t>
            </a:r>
          </a:p>
          <a:p>
            <a:pPr marL="344488" indent="-344488" eaLnBrk="1" hangingPunct="1">
              <a:buFont typeface="Wingdings" pitchFamily="2" charset="2"/>
              <a:buNone/>
            </a:pPr>
            <a:r>
              <a:rPr lang="en-US" sz="2400" smtClean="0"/>
              <a:t>     processing before it can be translated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smtClean="0"/>
          </a:p>
        </p:txBody>
      </p:sp>
      <p:pic>
        <p:nvPicPr>
          <p:cNvPr id="16387" name="Picture 3" descr="tran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533400"/>
            <a:ext cx="79502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pre-mRNA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50292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sz="2400" dirty="0" smtClean="0"/>
              <a:t>Pre-mRNA contains sections of nucleotides called </a:t>
            </a:r>
            <a:r>
              <a:rPr lang="en-US" sz="2400" dirty="0" err="1" smtClean="0">
                <a:solidFill>
                  <a:srgbClr val="FF0000"/>
                </a:solidFill>
              </a:rPr>
              <a:t>introns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/>
              <a:t>	-they are extras and must be removed</a:t>
            </a: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     before the protein can be built</a:t>
            </a:r>
          </a:p>
          <a:p>
            <a:pPr marL="225425" indent="-225425">
              <a:lnSpc>
                <a:spcPct val="90000"/>
              </a:lnSpc>
            </a:pPr>
            <a:r>
              <a:rPr lang="en-US" sz="2400" dirty="0" smtClean="0"/>
              <a:t>Pre-mRNA also contains sections called </a:t>
            </a:r>
            <a:r>
              <a:rPr lang="en-US" sz="2400" dirty="0" err="1" smtClean="0">
                <a:solidFill>
                  <a:srgbClr val="FF0000"/>
                </a:solidFill>
              </a:rPr>
              <a:t>exons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-these contain the protein recipe and are </a:t>
            </a: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 joined to form the finished or mature</a:t>
            </a: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smtClean="0"/>
              <a:t>mRNA</a:t>
            </a:r>
          </a:p>
          <a:p>
            <a:pPr marL="225425" indent="-225425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Introns</a:t>
            </a:r>
            <a:r>
              <a:rPr lang="en-US" dirty="0" smtClean="0"/>
              <a:t> and </a:t>
            </a:r>
            <a:r>
              <a:rPr lang="en-US" dirty="0" err="1" smtClean="0"/>
              <a:t>Exons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4" name="Picture 6" descr="http://upload.wikimedia.org/wikipedia/commons/1/12/DNA_exons_intr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3999" cy="3267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05000"/>
            <a:ext cx="7772400" cy="1066800"/>
          </a:xfrm>
        </p:spPr>
        <p:txBody>
          <a:bodyPr lIns="92075" tIns="46038" rIns="92075" bIns="46038"/>
          <a:lstStyle/>
          <a:p>
            <a:pPr algn="ctr" eaLnBrk="1" hangingPunct="1"/>
            <a:r>
              <a:rPr lang="en-US" sz="4000" smtClean="0"/>
              <a:t>Translation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2725" y="3200400"/>
            <a:ext cx="6022975" cy="914400"/>
          </a:xfrm>
        </p:spPr>
        <p:txBody>
          <a:bodyPr lIns="92075" tIns="46038" rIns="92075" bIns="46038"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	 From mRNA to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905000" y="3427413"/>
            <a:ext cx="7239000" cy="1752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There are twenty different amino acids that build proteins</a:t>
            </a:r>
          </a:p>
          <a:p>
            <a:pPr eaLnBrk="1" hangingPunct="1"/>
            <a:r>
              <a:rPr lang="en-US" dirty="0" smtClean="0"/>
              <a:t> There are 64 different triplets/</a:t>
            </a:r>
            <a:r>
              <a:rPr lang="en-US" dirty="0" err="1" smtClean="0"/>
              <a:t>codons</a:t>
            </a:r>
            <a:endParaRPr lang="en-US" dirty="0" smtClean="0"/>
          </a:p>
          <a:p>
            <a:pPr eaLnBrk="1" hangingPunct="1"/>
            <a:r>
              <a:rPr lang="en-US" dirty="0" smtClean="0"/>
              <a:t>Each amino acid is coded for by more than one triplet/</a:t>
            </a:r>
            <a:r>
              <a:rPr lang="en-US" dirty="0" err="1" smtClean="0"/>
              <a:t>codon</a:t>
            </a:r>
            <a:endParaRPr lang="en-US" dirty="0" smtClean="0"/>
          </a:p>
        </p:txBody>
      </p:sp>
      <p:pic>
        <p:nvPicPr>
          <p:cNvPr id="51202" name="Picture 2" descr="C:\Users\Tom\Pictures\MP Navigator EX\2008_10_22\CODON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66316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lex\Desktop\art\BIO10NAE_04_13_03_005_LRIM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122" y="0"/>
            <a:ext cx="295421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Players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mRNA:messenger RNA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smtClean="0"/>
              <a:t>   - carries protein recipe from the 	nucleus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smtClean="0">
                <a:solidFill>
                  <a:srgbClr val="FF0000"/>
                </a:solidFill>
              </a:rPr>
              <a:t>tRNA: transfer RNA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smtClean="0"/>
              <a:t>    -brings amino acids to the 	ribosome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Ribosome: the site of protein synthesis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b="1" smtClean="0"/>
              <a:t>   - made of </a:t>
            </a:r>
            <a:r>
              <a:rPr lang="en-US" sz="2500" b="1" smtClean="0">
                <a:solidFill>
                  <a:srgbClr val="FF0000"/>
                </a:solidFill>
              </a:rPr>
              <a:t>rRNA (ribosomal RNA )</a:t>
            </a:r>
            <a:r>
              <a:rPr lang="en-US" sz="2500" b="1" smtClean="0"/>
              <a:t>and  	Protein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2538" y="304800"/>
            <a:ext cx="7772400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The Process of Translation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2538" y="1524000"/>
            <a:ext cx="6977062" cy="2895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@mRNA </a:t>
            </a:r>
            <a:r>
              <a:rPr lang="en-US" dirty="0" smtClean="0"/>
              <a:t>takes recipe to the ribosome in </a:t>
            </a:r>
            <a:r>
              <a:rPr lang="en-US" dirty="0" smtClean="0"/>
              <a:t>cytoplasm to make a protein@</a:t>
            </a:r>
            <a:endParaRPr lang="en-US" dirty="0" smtClean="0"/>
          </a:p>
          <a:p>
            <a:pPr eaLnBrk="1" hangingPunct="1"/>
            <a:r>
              <a:rPr lang="en-US" dirty="0" smtClean="0"/>
              <a:t>ribosome attaches to the mRNA</a:t>
            </a:r>
          </a:p>
        </p:txBody>
      </p:sp>
      <p:pic>
        <p:nvPicPr>
          <p:cNvPr id="10244" name="Picture 5" descr="trna with ribos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48125"/>
            <a:ext cx="5486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hoosh.wav"/>
          </p:stSnd>
        </p:sndAc>
      </p:transition>
    </mc:Choice>
    <mc:Fallback>
      <p:transition spd="slow"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Synthesis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@Protein </a:t>
            </a:r>
            <a:r>
              <a:rPr lang="en-US" dirty="0" smtClean="0"/>
              <a:t>Synthesis is the process that cells use to produce protein. </a:t>
            </a:r>
            <a:r>
              <a:rPr lang="en-US" dirty="0" smtClean="0"/>
              <a:t>@ </a:t>
            </a: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- it involves 2 distinct phases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Transcription</a:t>
            </a:r>
            <a:r>
              <a:rPr lang="en-US" dirty="0" smtClean="0"/>
              <a:t> – occurs in the nucleus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involves the creation of mRNA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Translation</a:t>
            </a:r>
            <a:r>
              <a:rPr lang="en-US" dirty="0" smtClean="0"/>
              <a:t> – occurs in the cytoplasm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 at a ribosome – the protein recipe is “read” and the correct protein is made</a:t>
            </a: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772400" cy="9906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066800"/>
            <a:ext cx="7772400" cy="4114800"/>
          </a:xfrm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ribosome moves along the mRNA until it reaches the </a:t>
            </a:r>
            <a:r>
              <a:rPr lang="en-US" smtClean="0">
                <a:solidFill>
                  <a:srgbClr val="FF0000"/>
                </a:solidFill>
              </a:rPr>
              <a:t>“Start” codon</a:t>
            </a:r>
          </a:p>
          <a:p>
            <a:pPr eaLnBrk="1" hangingPunct="1"/>
            <a:r>
              <a:rPr lang="en-US" smtClean="0"/>
              <a:t>Start codon = AUG  signals the start of the recipe</a:t>
            </a:r>
          </a:p>
          <a:p>
            <a:pPr eaLnBrk="1" hangingPunct="1"/>
            <a:r>
              <a:rPr lang="en-US" smtClean="0"/>
              <a:t>AUG also codes for the amino acid methionine</a:t>
            </a:r>
          </a:p>
        </p:txBody>
      </p:sp>
      <p:pic>
        <p:nvPicPr>
          <p:cNvPr id="11268" name="Picture 5" descr="trna with 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38600"/>
            <a:ext cx="4953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The process of Translation cont.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705600" cy="203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/>
              <a:t>A molecule of </a:t>
            </a:r>
            <a:r>
              <a:rPr lang="en-US" sz="2800">
                <a:solidFill>
                  <a:srgbClr val="FF0000"/>
                </a:solidFill>
              </a:rPr>
              <a:t>transfer RNA</a:t>
            </a:r>
            <a:r>
              <a:rPr lang="en-US" sz="2800"/>
              <a:t> brings the  amino acid called for by the mRNA to the ribosome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transfer RNA = tRNA</a:t>
            </a:r>
          </a:p>
        </p:txBody>
      </p:sp>
      <p:pic>
        <p:nvPicPr>
          <p:cNvPr id="12292" name="Picture 5" descr="trna with rib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5334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The process of Translation cont.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370013" y="1827213"/>
            <a:ext cx="3584575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400" dirty="0" smtClean="0"/>
              <a:t>A second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dirty="0" smtClean="0"/>
              <a:t>brings the </a:t>
            </a:r>
            <a:r>
              <a:rPr lang="en-US" sz="2400" dirty="0" smtClean="0"/>
              <a:t>second amino acid to the ribosome</a:t>
            </a:r>
          </a:p>
          <a:p>
            <a:pPr eaLnBrk="1" hangingPunct="1"/>
            <a:r>
              <a:rPr lang="en-US" sz="2400" dirty="0" smtClean="0"/>
              <a:t>The amino acids are joined together to begin the protein</a:t>
            </a:r>
          </a:p>
          <a:p>
            <a:pPr eaLnBrk="1" hangingPunct="1"/>
            <a:r>
              <a:rPr lang="en-US" sz="2400" dirty="0" smtClean="0"/>
              <a:t>The process continues until the </a:t>
            </a:r>
            <a:r>
              <a:rPr lang="en-US" sz="2400" dirty="0" smtClean="0">
                <a:solidFill>
                  <a:srgbClr val="FF0000"/>
                </a:solidFill>
              </a:rPr>
              <a:t>stop </a:t>
            </a:r>
            <a:r>
              <a:rPr lang="en-US" sz="2400" dirty="0" err="1" smtClean="0">
                <a:solidFill>
                  <a:srgbClr val="FF0000"/>
                </a:solidFill>
              </a:rPr>
              <a:t>codon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on the mRNA is reached</a:t>
            </a:r>
          </a:p>
          <a:p>
            <a:pPr eaLnBrk="1" hangingPunct="1"/>
            <a:endParaRPr lang="en-US" sz="2500" dirty="0" smtClean="0"/>
          </a:p>
          <a:p>
            <a:pPr eaLnBrk="1" hangingPunct="1"/>
            <a:endParaRPr lang="en-US" sz="2500" dirty="0" smtClean="0"/>
          </a:p>
        </p:txBody>
      </p:sp>
      <p:sp>
        <p:nvSpPr>
          <p:cNvPr id="13316" name="Content Placeholder 8"/>
          <p:cNvSpPr>
            <a:spLocks noGrp="1"/>
          </p:cNvSpPr>
          <p:nvPr>
            <p:ph sz="half" idx="4294967295"/>
          </p:nvPr>
        </p:nvSpPr>
        <p:spPr>
          <a:xfrm>
            <a:off x="5099050" y="1827213"/>
            <a:ext cx="3584575" cy="4114800"/>
          </a:xfrm>
        </p:spPr>
        <p:txBody>
          <a:bodyPr lIns="92075" tIns="46038" rIns="92075" bIns="46038"/>
          <a:lstStyle/>
          <a:p>
            <a:pPr eaLnBrk="1" hangingPunct="1"/>
            <a:endParaRPr lang="en-US" sz="2500" smtClean="0"/>
          </a:p>
        </p:txBody>
      </p:sp>
      <p:pic>
        <p:nvPicPr>
          <p:cNvPr id="13317" name="Picture 4" descr="trn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967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      How does tRNA know which        	amino acid goes where?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143000" y="1447800"/>
            <a:ext cx="6172200" cy="4678363"/>
          </a:xfrm>
        </p:spPr>
        <p:txBody>
          <a:bodyPr lIns="92075" tIns="46038" rIns="92075" bIns="46038"/>
          <a:lstStyle/>
          <a:p>
            <a:pPr eaLnBrk="1" hangingPunct="1"/>
            <a:endParaRPr lang="en-US" sz="2100" dirty="0" smtClean="0"/>
          </a:p>
          <a:p>
            <a:pPr eaLnBrk="1" hangingPunct="1"/>
            <a:r>
              <a:rPr lang="en-US" sz="2100" dirty="0" smtClean="0"/>
              <a:t>@The </a:t>
            </a:r>
            <a:r>
              <a:rPr lang="en-US" sz="2100" dirty="0" smtClean="0">
                <a:solidFill>
                  <a:srgbClr val="FF0000"/>
                </a:solidFill>
              </a:rPr>
              <a:t>anticodon</a:t>
            </a:r>
            <a:r>
              <a:rPr lang="en-US" sz="2100" dirty="0" smtClean="0"/>
              <a:t> on </a:t>
            </a:r>
            <a:r>
              <a:rPr lang="en-US" sz="2100" dirty="0" err="1" smtClean="0"/>
              <a:t>tRNA</a:t>
            </a:r>
            <a:r>
              <a:rPr lang="en-US" sz="2100" dirty="0" smtClean="0"/>
              <a:t> is </a:t>
            </a:r>
            <a:r>
              <a:rPr lang="en-US" sz="2100" dirty="0" smtClean="0"/>
              <a:t>complementary</a:t>
            </a:r>
            <a:r>
              <a:rPr lang="en-US" sz="2100" dirty="0"/>
              <a:t> </a:t>
            </a:r>
            <a:r>
              <a:rPr lang="en-US" sz="2100" dirty="0" smtClean="0"/>
              <a:t>to </a:t>
            </a:r>
            <a:r>
              <a:rPr lang="en-US" sz="2100" dirty="0" smtClean="0"/>
              <a:t>a mRNA </a:t>
            </a:r>
            <a:r>
              <a:rPr lang="en-US" sz="2100" dirty="0" smtClean="0"/>
              <a:t>codon@</a:t>
            </a:r>
            <a:endParaRPr lang="en-US" sz="2100" dirty="0" smtClean="0"/>
          </a:p>
          <a:p>
            <a:pPr eaLnBrk="1" hangingPunct="1"/>
            <a:r>
              <a:rPr lang="en-US" sz="2100" dirty="0" smtClean="0"/>
              <a:t>the amino acid that a </a:t>
            </a:r>
            <a:r>
              <a:rPr lang="en-US" sz="2100" dirty="0" err="1" smtClean="0"/>
              <a:t>tRNA</a:t>
            </a:r>
            <a:r>
              <a:rPr lang="en-US" sz="2100" dirty="0" smtClean="0"/>
              <a:t> molecule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dirty="0" smtClean="0"/>
              <a:t>    carries is the amino acid that the complementary mRNA </a:t>
            </a:r>
            <a:r>
              <a:rPr lang="en-US" sz="2100" dirty="0" err="1" smtClean="0"/>
              <a:t>codon</a:t>
            </a:r>
            <a:r>
              <a:rPr lang="en-US" sz="2100" dirty="0" smtClean="0"/>
              <a:t> codes for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dirty="0" smtClean="0"/>
              <a:t>    </a:t>
            </a:r>
            <a:r>
              <a:rPr lang="en-US" sz="2100" b="1" dirty="0" smtClean="0"/>
              <a:t>Example: </a:t>
            </a:r>
            <a:endParaRPr lang="en-US" sz="21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100" dirty="0" smtClean="0">
                <a:solidFill>
                  <a:srgbClr val="FF0000"/>
                </a:solidFill>
              </a:rPr>
              <a:t>       mRNA </a:t>
            </a:r>
            <a:r>
              <a:rPr lang="en-US" sz="2100" dirty="0" err="1" smtClean="0">
                <a:solidFill>
                  <a:srgbClr val="FF0000"/>
                </a:solidFill>
              </a:rPr>
              <a:t>codon</a:t>
            </a:r>
            <a:r>
              <a:rPr lang="en-US" sz="2100" dirty="0" smtClean="0">
                <a:solidFill>
                  <a:srgbClr val="FF0000"/>
                </a:solidFill>
              </a:rPr>
              <a:t> = GAC </a:t>
            </a:r>
            <a:r>
              <a:rPr lang="en-US" sz="2100" dirty="0" smtClean="0"/>
              <a:t> = aspartic acid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100" dirty="0" smtClean="0"/>
              <a:t>    </a:t>
            </a:r>
            <a:r>
              <a:rPr lang="en-US" sz="2100" dirty="0" err="1" smtClean="0">
                <a:solidFill>
                  <a:srgbClr val="0070C0"/>
                </a:solidFill>
              </a:rPr>
              <a:t>tRNA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 err="1" smtClean="0">
                <a:solidFill>
                  <a:srgbClr val="0070C0"/>
                </a:solidFill>
              </a:rPr>
              <a:t>anticodon</a:t>
            </a:r>
            <a:r>
              <a:rPr lang="en-US" sz="2100" dirty="0" smtClean="0">
                <a:solidFill>
                  <a:srgbClr val="0070C0"/>
                </a:solidFill>
              </a:rPr>
              <a:t> = CUG  </a:t>
            </a:r>
            <a:r>
              <a:rPr lang="en-US" sz="2100" dirty="0" smtClean="0"/>
              <a:t>carries only  		 			aspartic acid</a:t>
            </a:r>
          </a:p>
        </p:txBody>
      </p:sp>
      <p:pic>
        <p:nvPicPr>
          <p:cNvPr id="16390" name="Picture 4" descr="t rn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5675" y="1828800"/>
            <a:ext cx="1733550" cy="38100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endParaRPr lang="en-US" smtClean="0"/>
          </a:p>
        </p:txBody>
      </p:sp>
      <p:pic>
        <p:nvPicPr>
          <p:cNvPr id="17411" name="Picture 3" descr="protein s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76962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Making the building(protein)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4288"/>
            <a:ext cx="88773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09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the function of mRNA?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 copy of the DNA and is used as the template for making proteins.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386940"/>
            <a:ext cx="7790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happens in the process of transcription? </a:t>
            </a:r>
          </a:p>
          <a:p>
            <a:r>
              <a:rPr lang="en-US" sz="3200" dirty="0" smtClean="0"/>
              <a:t>Translation?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7681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copies the DNA into mRNA inside the nucleus</a:t>
            </a:r>
          </a:p>
          <a:p>
            <a:endParaRPr lang="en-US" dirty="0"/>
          </a:p>
          <a:p>
            <a:r>
              <a:rPr lang="en-US" dirty="0" smtClean="0"/>
              <a:t>Translation reads the copied mRNA to form proteins. Occurs</a:t>
            </a:r>
          </a:p>
          <a:p>
            <a:r>
              <a:rPr lang="en-US" dirty="0" smtClean="0"/>
              <a:t>On the ribosomes located in the cytoplasm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m\Pictures\MP Navigator EX\2008_10_22\CODON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977"/>
            <a:ext cx="6934200" cy="527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96872"/>
            <a:ext cx="625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an mRNA sequence of AAG, what is the</a:t>
            </a:r>
          </a:p>
          <a:p>
            <a:r>
              <a:rPr lang="en-US" dirty="0" smtClean="0"/>
              <a:t>Corresponding amino acid?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362200"/>
            <a:ext cx="100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Function of DNA: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7313613" cy="3276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controls the function of cells</a:t>
            </a:r>
          </a:p>
          <a:p>
            <a:pPr eaLnBrk="1" hangingPunct="1"/>
            <a:r>
              <a:rPr lang="en-US" altLang="en-US" smtClean="0"/>
              <a:t>contains recipes for </a:t>
            </a:r>
            <a:r>
              <a:rPr lang="en-US" altLang="en-US" b="1" smtClean="0">
                <a:solidFill>
                  <a:schemeClr val="tx2"/>
                </a:solidFill>
              </a:rPr>
              <a:t>proteins</a:t>
            </a:r>
            <a:r>
              <a:rPr lang="en-US" altLang="en-US" b="1" smtClean="0"/>
              <a:t>.</a:t>
            </a: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-Proteins are </a:t>
            </a:r>
          </a:p>
          <a:p>
            <a:pPr lvl="1" eaLnBrk="1" hangingPunct="1"/>
            <a:r>
              <a:rPr lang="en-US" altLang="en-US" smtClean="0"/>
              <a:t>Enzymes to run chemical reactions</a:t>
            </a:r>
          </a:p>
          <a:p>
            <a:pPr lvl="1" eaLnBrk="1" hangingPunct="1"/>
            <a:r>
              <a:rPr lang="en-US" altLang="en-US" smtClean="0"/>
              <a:t>Hormones</a:t>
            </a:r>
          </a:p>
          <a:p>
            <a:pPr lvl="1" eaLnBrk="1" hangingPunct="1"/>
            <a:r>
              <a:rPr lang="en-US" altLang="en-US" smtClean="0"/>
              <a:t>Numerous tissues and structures	</a:t>
            </a:r>
          </a:p>
        </p:txBody>
      </p:sp>
      <p:pic>
        <p:nvPicPr>
          <p:cNvPr id="5124" name="Picture 4" descr="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3352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dirty="0" smtClean="0"/>
              <a:t>Proteins are chains of amino acids.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7772400" cy="4431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amino acid + amino acid + amino acid = protein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						(Polypeptides)</a:t>
            </a: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The order of amino acids determines protein shape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Shape determines function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DNA recipe consists of the order of amino acids for each </a:t>
            </a:r>
            <a:r>
              <a:rPr lang="en-US" sz="2800" dirty="0" smtClean="0">
                <a:latin typeface="Arial" charset="0"/>
              </a:rPr>
              <a:t>protein</a:t>
            </a:r>
            <a:endParaRPr lang="en-US" sz="2800" dirty="0">
              <a:latin typeface="Arial" charset="0"/>
            </a:endParaRPr>
          </a:p>
        </p:txBody>
      </p:sp>
      <p:pic>
        <p:nvPicPr>
          <p:cNvPr id="6148" name="Picture 4" descr="pro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38163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Recipe has to get from DNA to the ribosome which builds the protein</a:t>
            </a:r>
          </a:p>
        </p:txBody>
      </p:sp>
      <p:pic>
        <p:nvPicPr>
          <p:cNvPr id="8195" name="Picture 3" descr="protein s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0292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676400" y="1600200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z="3200" dirty="0" smtClean="0"/>
              <a:t>@Transcription</a:t>
            </a:r>
            <a:r>
              <a:rPr lang="en-US" sz="3200" dirty="0" smtClean="0"/>
              <a:t>: makes a copy of the protein recipe </a:t>
            </a:r>
            <a:r>
              <a:rPr lang="en-US" sz="3200" dirty="0" smtClean="0"/>
              <a:t>@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This is necessary because: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DNA cannot leave the nucleus!!!</a:t>
            </a:r>
            <a:endParaRPr lang="en-US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mtClean="0"/>
              <a:t>Proteins are made on ribosomes in the cytoplasm.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  </a:t>
            </a:r>
            <a:r>
              <a:rPr lang="en-US" altLang="en-US" sz="2800" b="1" smtClean="0"/>
              <a:t>mRNA provides the solution</a:t>
            </a:r>
          </a:p>
          <a:p>
            <a:pPr lvl="3" eaLnBrk="1" hangingPunct="1"/>
            <a:r>
              <a:rPr lang="en-US" altLang="en-US" b="1" smtClean="0"/>
              <a:t>Messenger ribonucleic acid</a:t>
            </a:r>
          </a:p>
          <a:p>
            <a:pPr lvl="3" eaLnBrk="1" hangingPunct="1"/>
            <a:r>
              <a:rPr lang="en-US" altLang="en-US" b="1" smtClean="0"/>
              <a:t>mRNA is a copy of the protein recipe that can leave the nucleus</a:t>
            </a:r>
            <a:endParaRPr lang="en-US" alt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mRNA – messenger RNA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349250" indent="-182563" eaLnBrk="1" hangingPunct="1"/>
            <a:r>
              <a:rPr lang="en-US" smtClean="0">
                <a:solidFill>
                  <a:srgbClr val="FF0000"/>
                </a:solidFill>
              </a:rPr>
              <a:t>mRNA</a:t>
            </a:r>
            <a:r>
              <a:rPr lang="en-US" smtClean="0"/>
              <a:t> is a copy of the recipe for a protein. It is a copy of a gene</a:t>
            </a:r>
          </a:p>
          <a:p>
            <a:pPr marL="349250" indent="-182563" eaLnBrk="1" hangingPunct="1">
              <a:buFont typeface="Wingdings" pitchFamily="2" charset="2"/>
              <a:buNone/>
            </a:pPr>
            <a:r>
              <a:rPr lang="en-US" smtClean="0"/>
              <a:t>   - it can leave the nucleus </a:t>
            </a:r>
          </a:p>
          <a:p>
            <a:pPr marL="349250" indent="-182563" eaLnBrk="1" hangingPunct="1">
              <a:buFont typeface="Wingdings" pitchFamily="2" charset="2"/>
              <a:buNone/>
            </a:pPr>
            <a:r>
              <a:rPr lang="en-US" smtClean="0"/>
              <a:t>   - takes the recipe to the ribosome            	where it is converted to a protein</a:t>
            </a:r>
          </a:p>
        </p:txBody>
      </p:sp>
      <p:pic>
        <p:nvPicPr>
          <p:cNvPr id="10244" name="Picture 3" descr="protein s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03725"/>
            <a:ext cx="2514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mRNA carries the recipe from DNA to the ribosomes</a:t>
            </a:r>
          </a:p>
        </p:txBody>
      </p:sp>
      <p:pic>
        <p:nvPicPr>
          <p:cNvPr id="11267" name="Picture 3" descr="m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716280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Meet mRNA: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RNA has three structural differences from DNA</a:t>
            </a:r>
          </a:p>
          <a:p>
            <a:pPr eaLnBrk="1" hangingPunct="1">
              <a:defRPr/>
            </a:pPr>
            <a:r>
              <a:rPr lang="en-US" altLang="en-US" sz="2800" dirty="0" smtClean="0"/>
              <a:t>Structure of RNA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@1</a:t>
            </a:r>
            <a:r>
              <a:rPr lang="en-US" altLang="en-US" sz="2800" dirty="0" smtClean="0"/>
              <a:t>.  Sugar is ribose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@2</a:t>
            </a:r>
            <a:r>
              <a:rPr lang="en-US" altLang="en-US" sz="2800" dirty="0" smtClean="0"/>
              <a:t>.  Single strand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@3</a:t>
            </a:r>
            <a:r>
              <a:rPr lang="en-US" altLang="en-US" sz="2800" dirty="0" smtClean="0"/>
              <a:t>.  </a:t>
            </a:r>
            <a:r>
              <a:rPr lang="en-US" altLang="en-US" sz="2800" dirty="0" err="1" smtClean="0"/>
              <a:t>Uracil</a:t>
            </a:r>
            <a:r>
              <a:rPr lang="en-US" altLang="en-US" sz="2800" dirty="0" smtClean="0"/>
              <a:t> replaces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       thymine as a 	   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2800" dirty="0" smtClean="0"/>
              <a:t>       base pair</a:t>
            </a:r>
          </a:p>
          <a:p>
            <a:pPr lvl="1" eaLnBrk="1" hangingPunct="1">
              <a:defRPr/>
            </a:pPr>
            <a:endParaRPr lang="en-US" altLang="en-US" sz="2400" dirty="0" smtClean="0"/>
          </a:p>
        </p:txBody>
      </p:sp>
      <p:pic>
        <p:nvPicPr>
          <p:cNvPr id="12292" name="Picture 2" descr="C:\Users\Tom\Pictures\dna_versus_rna_rever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146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678</Words>
  <Application>Microsoft Office PowerPoint</Application>
  <PresentationFormat>On-screen Show (4:3)</PresentationFormat>
  <Paragraphs>118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Eclipse</vt:lpstr>
      <vt:lpstr>13.1/13.2 Protein Synthesis</vt:lpstr>
      <vt:lpstr>Protein Synthesis</vt:lpstr>
      <vt:lpstr>Function of DNA:</vt:lpstr>
      <vt:lpstr>Proteins are chains of amino acids.</vt:lpstr>
      <vt:lpstr>Recipe has to get from DNA to the ribosome which builds the protein</vt:lpstr>
      <vt:lpstr>@Transcription: makes a copy of the protein recipe @</vt:lpstr>
      <vt:lpstr>mRNA – messenger RNA</vt:lpstr>
      <vt:lpstr>mRNA carries the recipe from DNA to the ribosomes</vt:lpstr>
      <vt:lpstr>Meet mRNA: </vt:lpstr>
      <vt:lpstr>Transcription: Initiation  The Process Begins</vt:lpstr>
      <vt:lpstr>Transcription: Elongation Building the mRNA Molecule</vt:lpstr>
      <vt:lpstr>Transcription: Termination  The Process Ends</vt:lpstr>
      <vt:lpstr>PowerPoint Presentation</vt:lpstr>
      <vt:lpstr>Processing pre-mRNA</vt:lpstr>
      <vt:lpstr>Introns and Exons</vt:lpstr>
      <vt:lpstr>Translation</vt:lpstr>
      <vt:lpstr>PowerPoint Presentation</vt:lpstr>
      <vt:lpstr>The Players</vt:lpstr>
      <vt:lpstr>The Process of Translation</vt:lpstr>
      <vt:lpstr>Translation</vt:lpstr>
      <vt:lpstr>The process of Translation cont.</vt:lpstr>
      <vt:lpstr>The process of Translation cont.</vt:lpstr>
      <vt:lpstr>      How does tRNA know which         amino acid goes where?</vt:lpstr>
      <vt:lpstr>PowerPoint Presentation</vt:lpstr>
      <vt:lpstr>Making the building(protein)</vt:lpstr>
      <vt:lpstr>PowerPoint Presentation</vt:lpstr>
      <vt:lpstr>PowerPoint Presentation</vt:lpstr>
      <vt:lpstr>PowerPoint Presentation</vt:lpstr>
    </vt:vector>
  </TitlesOfParts>
  <Company>Woodcreek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</dc:title>
  <dc:creator>Zimmerman</dc:creator>
  <cp:lastModifiedBy>staff</cp:lastModifiedBy>
  <cp:revision>63</cp:revision>
  <cp:lastPrinted>2014-02-26T13:50:33Z</cp:lastPrinted>
  <dcterms:created xsi:type="dcterms:W3CDTF">2000-04-25T11:13:48Z</dcterms:created>
  <dcterms:modified xsi:type="dcterms:W3CDTF">2014-02-26T19:11:58Z</dcterms:modified>
</cp:coreProperties>
</file>