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82" r:id="rId5"/>
    <p:sldId id="262" r:id="rId6"/>
    <p:sldId id="263" r:id="rId7"/>
    <p:sldId id="264" r:id="rId8"/>
    <p:sldId id="265" r:id="rId9"/>
    <p:sldId id="267" r:id="rId10"/>
    <p:sldId id="266" r:id="rId11"/>
    <p:sldId id="269" r:id="rId12"/>
    <p:sldId id="271" r:id="rId13"/>
    <p:sldId id="272" r:id="rId14"/>
    <p:sldId id="274" r:id="rId15"/>
    <p:sldId id="279" r:id="rId16"/>
    <p:sldId id="280" r:id="rId17"/>
    <p:sldId id="276" r:id="rId18"/>
    <p:sldId id="277" r:id="rId19"/>
    <p:sldId id="283" r:id="rId20"/>
    <p:sldId id="284" r:id="rId21"/>
    <p:sldId id="285" r:id="rId22"/>
    <p:sldId id="28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7" autoAdjust="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F1B90B-20BC-461C-87F1-C6760E46475A}" type="datetimeFigureOut">
              <a:rPr lang="en-US" smtClean="0"/>
              <a:pPr/>
              <a:t>11/7/2014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CAFAF5-7876-4130-BF22-09F6D54B78E1}" type="slidenum">
              <a:rPr lang="en-US" smtClean="0"/>
              <a:pPr/>
              <a:t>‹#›</a:t>
            </a:fld>
            <a:endParaRPr lang="en-US"/>
          </a:p>
        </p:txBody>
      </p:sp>
    </p:spTree>
    <p:extLst>
      <p:ext uri="{BB962C8B-B14F-4D97-AF65-F5344CB8AC3E}">
        <p14:creationId xmlns:p14="http://schemas.microsoft.com/office/powerpoint/2010/main" val="3217596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1EAA1-EB8B-43EA-8E64-6AA905AF098A}" type="datetimeFigureOut">
              <a:rPr lang="en-US" smtClean="0"/>
              <a:pPr/>
              <a:t>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72929-0C97-438B-BABE-128CC8386392}" type="slidenum">
              <a:rPr lang="en-US" smtClean="0"/>
              <a:pPr/>
              <a:t>‹#›</a:t>
            </a:fld>
            <a:endParaRPr lang="en-US"/>
          </a:p>
        </p:txBody>
      </p:sp>
    </p:spTree>
    <p:extLst>
      <p:ext uri="{BB962C8B-B14F-4D97-AF65-F5344CB8AC3E}">
        <p14:creationId xmlns:p14="http://schemas.microsoft.com/office/powerpoint/2010/main" val="264423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ADFDDD0-4827-4A04-BE9E-5AC2C587AE9A}" type="slidenum">
              <a:rPr lang="en-US"/>
              <a:pPr/>
              <a:t>1</a:t>
            </a:fld>
            <a:endParaRPr lang="en-US"/>
          </a:p>
        </p:txBody>
      </p:sp>
      <p:sp>
        <p:nvSpPr>
          <p:cNvPr id="38093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809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0E21A1-92EA-49D9-B77A-CDC12D7B11D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E21A1-92EA-49D9-B77A-CDC12D7B11D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0E21A1-92EA-49D9-B77A-CDC12D7B11D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70E21A1-92EA-49D9-B77A-CDC12D7B11D7}"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0E21A1-92EA-49D9-B77A-CDC12D7B11D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41ECC-9F5C-40FF-A250-5EFAE754EA77}"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0E21A1-92EA-49D9-B77A-CDC12D7B11D7}"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E21A1-92EA-49D9-B77A-CDC12D7B11D7}"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E21A1-92EA-49D9-B77A-CDC12D7B11D7}"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570E21A1-92EA-49D9-B77A-CDC12D7B11D7}" type="datetimeFigureOut">
              <a:rPr lang="en-US" smtClean="0"/>
              <a:pPr/>
              <a:t>11/7/2014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D241ECC-9F5C-40FF-A250-5EFAE754EA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E21A1-92EA-49D9-B77A-CDC12D7B11D7}"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41ECC-9F5C-40FF-A250-5EFAE754EA7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570E21A1-92EA-49D9-B77A-CDC12D7B11D7}" type="datetimeFigureOut">
              <a:rPr lang="en-US" smtClean="0"/>
              <a:pPr/>
              <a:t>11/7/2014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D241ECC-9F5C-40FF-A250-5EFAE754EA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upload.wikimedia.org/wikipedia/commons/7/76/Osmotic_pressure_on_blood_cells_diagram.svg"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8" name="Rectangle 4"/>
          <p:cNvSpPr>
            <a:spLocks noGrp="1" noChangeArrowheads="1"/>
          </p:cNvSpPr>
          <p:nvPr>
            <p:ph type="ctrTitle"/>
          </p:nvPr>
        </p:nvSpPr>
        <p:spPr>
          <a:xfrm>
            <a:off x="152400" y="3429000"/>
            <a:ext cx="5867400" cy="1752600"/>
          </a:xfrm>
        </p:spPr>
        <p:txBody>
          <a:bodyPr>
            <a:normAutofit/>
          </a:bodyPr>
          <a:lstStyle/>
          <a:p>
            <a:pPr algn="ctr"/>
            <a:r>
              <a:rPr lang="en-US" dirty="0" smtClean="0"/>
              <a:t>7.3 Cell Transport</a:t>
            </a:r>
            <a:endParaRPr lang="en-US" dirty="0"/>
          </a:p>
        </p:txBody>
      </p:sp>
      <p:sp>
        <p:nvSpPr>
          <p:cNvPr id="5" name="Rectangle 69"/>
          <p:cNvSpPr>
            <a:spLocks noGrp="1" noChangeArrowheads="1"/>
          </p:cNvSpPr>
          <p:nvPr>
            <p:ph type="dt" sz="half" idx="10"/>
          </p:nvPr>
        </p:nvSpPr>
        <p:spPr>
          <a:xfrm>
            <a:off x="6934200" y="6264275"/>
            <a:ext cx="1524000" cy="457200"/>
          </a:xfrm>
          <a:prstGeom prst="rect">
            <a:avLst/>
          </a:prstGeom>
          <a:ln/>
        </p:spPr>
        <p:txBody>
          <a:bodyPr/>
          <a:lstStyle/>
          <a:p>
            <a:r>
              <a:rPr lang="en-US"/>
              <a:t>2006-2007</a:t>
            </a:r>
            <a:endParaRPr lang="en-US" b="0"/>
          </a:p>
        </p:txBody>
      </p:sp>
      <p:pic>
        <p:nvPicPr>
          <p:cNvPr id="379906" name="Picture 2"/>
          <p:cNvPicPr>
            <a:picLocks noChangeAspect="1" noChangeArrowheads="1"/>
          </p:cNvPicPr>
          <p:nvPr/>
        </p:nvPicPr>
        <p:blipFill>
          <a:blip r:embed="rId3" cstate="print"/>
          <a:srcRect l="13499" r="27000" b="13187"/>
          <a:stretch>
            <a:fillRect/>
          </a:stretch>
        </p:blipFill>
        <p:spPr bwMode="auto">
          <a:xfrm>
            <a:off x="6477000" y="4202113"/>
            <a:ext cx="2667000" cy="2655887"/>
          </a:xfrm>
          <a:prstGeom prst="rect">
            <a:avLst/>
          </a:prstGeom>
          <a:noFill/>
          <a:ln w="9525">
            <a:noFill/>
            <a:miter lim="800000"/>
            <a:headEnd/>
            <a:tailEnd/>
          </a:ln>
        </p:spPr>
      </p:pic>
      <p:pic>
        <p:nvPicPr>
          <p:cNvPr id="379907" name="Picture 3"/>
          <p:cNvPicPr>
            <a:picLocks noChangeAspect="1" noChangeArrowheads="1"/>
          </p:cNvPicPr>
          <p:nvPr/>
        </p:nvPicPr>
        <p:blipFill>
          <a:blip r:embed="rId4" cstate="print"/>
          <a:srcRect/>
          <a:stretch>
            <a:fillRect/>
          </a:stretch>
        </p:blipFill>
        <p:spPr bwMode="auto">
          <a:xfrm>
            <a:off x="4033838" y="374650"/>
            <a:ext cx="5110162" cy="3892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File:Osmotic pressure on blood cells diagram.svg">
            <a:hlinkClick r:id="rId2"/>
          </p:cNvPr>
          <p:cNvPicPr>
            <a:picLocks noChangeAspect="1" noChangeArrowheads="1"/>
          </p:cNvPicPr>
          <p:nvPr/>
        </p:nvPicPr>
        <p:blipFill>
          <a:blip r:embed="rId3" cstate="print"/>
          <a:srcRect/>
          <a:stretch>
            <a:fillRect/>
          </a:stretch>
        </p:blipFill>
        <p:spPr bwMode="auto">
          <a:xfrm>
            <a:off x="457200" y="228350"/>
            <a:ext cx="7356518" cy="3622393"/>
          </a:xfrm>
          <a:prstGeom prst="rect">
            <a:avLst/>
          </a:prstGeom>
          <a:noFill/>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749" y="4115938"/>
            <a:ext cx="7268054" cy="27568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0" name="Rectangle 100"/>
          <p:cNvSpPr>
            <a:spLocks noChangeArrowheads="1"/>
          </p:cNvSpPr>
          <p:nvPr/>
        </p:nvSpPr>
        <p:spPr bwMode="auto">
          <a:xfrm>
            <a:off x="228600" y="0"/>
            <a:ext cx="8686800" cy="50321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Active Transport</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Active transport is the movement of molecules from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LOW to HIGH</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concentration.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Energy is required</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as molecules must be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pumped against</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the concentration gradient.</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Proteins that work as pumps are called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protein pumps</a:t>
            </a:r>
            <a:r>
              <a:rPr kumimoji="0" lang="en-US" sz="2400" b="1" i="0" strike="noStrike" cap="none" normalizeH="0" baseline="0" dirty="0" smtClean="0">
                <a:ln>
                  <a:noFill/>
                </a:ln>
                <a:effectLst/>
                <a:latin typeface="Calibri" pitchFamily="34" charset="0"/>
                <a:ea typeface="Times New Roman" pitchFamily="18" charset="0"/>
                <a:cs typeface="Arial" pitchFamily="34" charset="0"/>
              </a:rPr>
              <a:t>.</a:t>
            </a:r>
            <a:endParaRPr kumimoji="0" lang="en-US" sz="2400" b="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Ex</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Body cells must pump carbon dioxide out into the surrounding blood vessels to be carried to the lungs for exhale. Blood vessels are high in carbon dioxide compared to the cells, so energy is required to move the carbon dioxide across the cell membrane from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LOW to HIGH</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concentration.</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itchFamily="34" charset="0"/>
              <a:cs typeface="Arial" pitchFamily="34" charset="0"/>
            </a:endParaRPr>
          </a:p>
        </p:txBody>
      </p:sp>
      <p:grpSp>
        <p:nvGrpSpPr>
          <p:cNvPr id="30721" name="Group 1"/>
          <p:cNvGrpSpPr>
            <a:grpSpLocks/>
          </p:cNvGrpSpPr>
          <p:nvPr/>
        </p:nvGrpSpPr>
        <p:grpSpPr bwMode="auto">
          <a:xfrm>
            <a:off x="1371600" y="4648200"/>
            <a:ext cx="7543428" cy="1981200"/>
            <a:chOff x="1781" y="11013"/>
            <a:chExt cx="8747" cy="1774"/>
          </a:xfrm>
        </p:grpSpPr>
        <p:sp>
          <p:nvSpPr>
            <p:cNvPr id="30819" name="Text Box 99"/>
            <p:cNvSpPr txBox="1">
              <a:spLocks noChangeArrowheads="1"/>
            </p:cNvSpPr>
            <p:nvPr/>
          </p:nvSpPr>
          <p:spPr bwMode="auto">
            <a:xfrm>
              <a:off x="1781" y="11081"/>
              <a:ext cx="2456" cy="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outside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0818" name="Text Box 98"/>
            <p:cNvSpPr txBox="1">
              <a:spLocks noChangeArrowheads="1"/>
            </p:cNvSpPr>
            <p:nvPr/>
          </p:nvSpPr>
          <p:spPr bwMode="auto">
            <a:xfrm>
              <a:off x="1869" y="12378"/>
              <a:ext cx="2392" cy="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0722" name="Group 2"/>
            <p:cNvGrpSpPr>
              <a:grpSpLocks/>
            </p:cNvGrpSpPr>
            <p:nvPr/>
          </p:nvGrpSpPr>
          <p:grpSpPr bwMode="auto">
            <a:xfrm>
              <a:off x="3380" y="11013"/>
              <a:ext cx="7148" cy="1774"/>
              <a:chOff x="3011" y="11751"/>
              <a:chExt cx="7864" cy="2157"/>
            </a:xfrm>
          </p:grpSpPr>
          <p:sp>
            <p:nvSpPr>
              <p:cNvPr id="30817" name="AutoShape 97"/>
              <p:cNvSpPr>
                <a:spLocks noChangeShapeType="1"/>
              </p:cNvSpPr>
              <p:nvPr/>
            </p:nvSpPr>
            <p:spPr bwMode="auto">
              <a:xfrm>
                <a:off x="6721" y="11935"/>
                <a:ext cx="607"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6" name="Text Box 96"/>
              <p:cNvSpPr txBox="1">
                <a:spLocks noChangeArrowheads="1"/>
              </p:cNvSpPr>
              <p:nvPr/>
            </p:nvSpPr>
            <p:spPr bwMode="auto">
              <a:xfrm>
                <a:off x="7328" y="11751"/>
                <a:ext cx="3547" cy="6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Carbon Dioxide molecules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0723" name="Group 3"/>
              <p:cNvGrpSpPr>
                <a:grpSpLocks/>
              </p:cNvGrpSpPr>
              <p:nvPr/>
            </p:nvGrpSpPr>
            <p:grpSpPr bwMode="auto">
              <a:xfrm>
                <a:off x="3011" y="11833"/>
                <a:ext cx="4142" cy="2075"/>
                <a:chOff x="3005" y="10816"/>
                <a:chExt cx="4985" cy="2811"/>
              </a:xfrm>
            </p:grpSpPr>
            <p:grpSp>
              <p:nvGrpSpPr>
                <p:cNvPr id="30732" name="Group 12"/>
                <p:cNvGrpSpPr>
                  <a:grpSpLocks/>
                </p:cNvGrpSpPr>
                <p:nvPr/>
              </p:nvGrpSpPr>
              <p:grpSpPr bwMode="auto">
                <a:xfrm>
                  <a:off x="3005" y="11747"/>
                  <a:ext cx="4985" cy="1051"/>
                  <a:chOff x="1815" y="1649"/>
                  <a:chExt cx="4984" cy="1051"/>
                </a:xfrm>
              </p:grpSpPr>
              <p:grpSp>
                <p:nvGrpSpPr>
                  <p:cNvPr id="30789" name="Group 69"/>
                  <p:cNvGrpSpPr>
                    <a:grpSpLocks/>
                  </p:cNvGrpSpPr>
                  <p:nvPr/>
                </p:nvGrpSpPr>
                <p:grpSpPr bwMode="auto">
                  <a:xfrm>
                    <a:off x="1815" y="1649"/>
                    <a:ext cx="1054" cy="1047"/>
                    <a:chOff x="1815" y="1649"/>
                    <a:chExt cx="1054" cy="1047"/>
                  </a:xfrm>
                </p:grpSpPr>
                <p:grpSp>
                  <p:nvGrpSpPr>
                    <p:cNvPr id="30803" name="Group 83"/>
                    <p:cNvGrpSpPr>
                      <a:grpSpLocks/>
                    </p:cNvGrpSpPr>
                    <p:nvPr/>
                  </p:nvGrpSpPr>
                  <p:grpSpPr bwMode="auto">
                    <a:xfrm rot="10800000">
                      <a:off x="1820" y="2244"/>
                      <a:ext cx="1049" cy="452"/>
                      <a:chOff x="1815" y="1485"/>
                      <a:chExt cx="1350" cy="660"/>
                    </a:xfrm>
                  </p:grpSpPr>
                  <p:grpSp>
                    <p:nvGrpSpPr>
                      <p:cNvPr id="30812" name="Group 92"/>
                      <p:cNvGrpSpPr>
                        <a:grpSpLocks/>
                      </p:cNvGrpSpPr>
                      <p:nvPr/>
                    </p:nvGrpSpPr>
                    <p:grpSpPr bwMode="auto">
                      <a:xfrm>
                        <a:off x="1815" y="1485"/>
                        <a:ext cx="450" cy="660"/>
                        <a:chOff x="1815" y="1485"/>
                        <a:chExt cx="450" cy="660"/>
                      </a:xfrm>
                    </p:grpSpPr>
                    <p:sp>
                      <p:nvSpPr>
                        <p:cNvPr id="30815" name="Oval 9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4" name="AutoShape 9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3" name="AutoShape 9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808" name="Group 88"/>
                      <p:cNvGrpSpPr>
                        <a:grpSpLocks/>
                      </p:cNvGrpSpPr>
                      <p:nvPr/>
                    </p:nvGrpSpPr>
                    <p:grpSpPr bwMode="auto">
                      <a:xfrm>
                        <a:off x="2265" y="1485"/>
                        <a:ext cx="450" cy="660"/>
                        <a:chOff x="1815" y="1485"/>
                        <a:chExt cx="450" cy="660"/>
                      </a:xfrm>
                    </p:grpSpPr>
                    <p:sp>
                      <p:nvSpPr>
                        <p:cNvPr id="30811" name="Oval 9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10" name="AutoShape 9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9" name="AutoShape 8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804" name="Group 84"/>
                      <p:cNvGrpSpPr>
                        <a:grpSpLocks/>
                      </p:cNvGrpSpPr>
                      <p:nvPr/>
                    </p:nvGrpSpPr>
                    <p:grpSpPr bwMode="auto">
                      <a:xfrm>
                        <a:off x="2715" y="1485"/>
                        <a:ext cx="450" cy="660"/>
                        <a:chOff x="1815" y="1485"/>
                        <a:chExt cx="450" cy="660"/>
                      </a:xfrm>
                    </p:grpSpPr>
                    <p:sp>
                      <p:nvSpPr>
                        <p:cNvPr id="30807" name="Oval 8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6" name="AutoShape 8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5" name="AutoShape 8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90" name="Group 70"/>
                    <p:cNvGrpSpPr>
                      <a:grpSpLocks/>
                    </p:cNvGrpSpPr>
                    <p:nvPr/>
                  </p:nvGrpSpPr>
                  <p:grpSpPr bwMode="auto">
                    <a:xfrm>
                      <a:off x="1815" y="1649"/>
                      <a:ext cx="1049" cy="452"/>
                      <a:chOff x="1815" y="1485"/>
                      <a:chExt cx="1350" cy="660"/>
                    </a:xfrm>
                  </p:grpSpPr>
                  <p:grpSp>
                    <p:nvGrpSpPr>
                      <p:cNvPr id="30799" name="Group 79"/>
                      <p:cNvGrpSpPr>
                        <a:grpSpLocks/>
                      </p:cNvGrpSpPr>
                      <p:nvPr/>
                    </p:nvGrpSpPr>
                    <p:grpSpPr bwMode="auto">
                      <a:xfrm>
                        <a:off x="1815" y="1485"/>
                        <a:ext cx="450" cy="660"/>
                        <a:chOff x="1815" y="1485"/>
                        <a:chExt cx="450" cy="660"/>
                      </a:xfrm>
                    </p:grpSpPr>
                    <p:sp>
                      <p:nvSpPr>
                        <p:cNvPr id="30802" name="Oval 8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1" name="AutoShape 8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0" name="AutoShape 8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95" name="Group 75"/>
                      <p:cNvGrpSpPr>
                        <a:grpSpLocks/>
                      </p:cNvGrpSpPr>
                      <p:nvPr/>
                    </p:nvGrpSpPr>
                    <p:grpSpPr bwMode="auto">
                      <a:xfrm>
                        <a:off x="2265" y="1485"/>
                        <a:ext cx="450" cy="660"/>
                        <a:chOff x="1815" y="1485"/>
                        <a:chExt cx="450" cy="660"/>
                      </a:xfrm>
                    </p:grpSpPr>
                    <p:sp>
                      <p:nvSpPr>
                        <p:cNvPr id="30798" name="Oval 7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7" name="AutoShape 7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6" name="AutoShape 7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91" name="Group 71"/>
                      <p:cNvGrpSpPr>
                        <a:grpSpLocks/>
                      </p:cNvGrpSpPr>
                      <p:nvPr/>
                    </p:nvGrpSpPr>
                    <p:grpSpPr bwMode="auto">
                      <a:xfrm>
                        <a:off x="2715" y="1485"/>
                        <a:ext cx="450" cy="660"/>
                        <a:chOff x="1815" y="1485"/>
                        <a:chExt cx="450" cy="660"/>
                      </a:xfrm>
                    </p:grpSpPr>
                    <p:sp>
                      <p:nvSpPr>
                        <p:cNvPr id="30794" name="Oval 7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3" name="AutoShape 7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2" name="AutoShape 7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30762" name="Group 42"/>
                  <p:cNvGrpSpPr>
                    <a:grpSpLocks/>
                  </p:cNvGrpSpPr>
                  <p:nvPr/>
                </p:nvGrpSpPr>
                <p:grpSpPr bwMode="auto">
                  <a:xfrm>
                    <a:off x="3895" y="1649"/>
                    <a:ext cx="1054" cy="1047"/>
                    <a:chOff x="1815" y="1649"/>
                    <a:chExt cx="1054" cy="1047"/>
                  </a:xfrm>
                </p:grpSpPr>
                <p:grpSp>
                  <p:nvGrpSpPr>
                    <p:cNvPr id="30776" name="Group 56"/>
                    <p:cNvGrpSpPr>
                      <a:grpSpLocks/>
                    </p:cNvGrpSpPr>
                    <p:nvPr/>
                  </p:nvGrpSpPr>
                  <p:grpSpPr bwMode="auto">
                    <a:xfrm rot="10800000">
                      <a:off x="1820" y="2244"/>
                      <a:ext cx="1049" cy="452"/>
                      <a:chOff x="1815" y="1485"/>
                      <a:chExt cx="1350" cy="660"/>
                    </a:xfrm>
                  </p:grpSpPr>
                  <p:grpSp>
                    <p:nvGrpSpPr>
                      <p:cNvPr id="30785" name="Group 65"/>
                      <p:cNvGrpSpPr>
                        <a:grpSpLocks/>
                      </p:cNvGrpSpPr>
                      <p:nvPr/>
                    </p:nvGrpSpPr>
                    <p:grpSpPr bwMode="auto">
                      <a:xfrm>
                        <a:off x="1815" y="1485"/>
                        <a:ext cx="450" cy="660"/>
                        <a:chOff x="1815" y="1485"/>
                        <a:chExt cx="450" cy="660"/>
                      </a:xfrm>
                    </p:grpSpPr>
                    <p:sp>
                      <p:nvSpPr>
                        <p:cNvPr id="30788" name="Oval 6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7" name="AutoShape 6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6" name="AutoShape 6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81" name="Group 61"/>
                      <p:cNvGrpSpPr>
                        <a:grpSpLocks/>
                      </p:cNvGrpSpPr>
                      <p:nvPr/>
                    </p:nvGrpSpPr>
                    <p:grpSpPr bwMode="auto">
                      <a:xfrm>
                        <a:off x="2265" y="1485"/>
                        <a:ext cx="450" cy="660"/>
                        <a:chOff x="1815" y="1485"/>
                        <a:chExt cx="450" cy="660"/>
                      </a:xfrm>
                    </p:grpSpPr>
                    <p:sp>
                      <p:nvSpPr>
                        <p:cNvPr id="30784" name="Oval 6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3" name="AutoShape 6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2" name="AutoShape 6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77" name="Group 57"/>
                      <p:cNvGrpSpPr>
                        <a:grpSpLocks/>
                      </p:cNvGrpSpPr>
                      <p:nvPr/>
                    </p:nvGrpSpPr>
                    <p:grpSpPr bwMode="auto">
                      <a:xfrm>
                        <a:off x="2715" y="1485"/>
                        <a:ext cx="450" cy="660"/>
                        <a:chOff x="1815" y="1485"/>
                        <a:chExt cx="450" cy="660"/>
                      </a:xfrm>
                    </p:grpSpPr>
                    <p:sp>
                      <p:nvSpPr>
                        <p:cNvPr id="30780" name="Oval 6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9" name="AutoShape 5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8" name="AutoShape 5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63" name="Group 43"/>
                    <p:cNvGrpSpPr>
                      <a:grpSpLocks/>
                    </p:cNvGrpSpPr>
                    <p:nvPr/>
                  </p:nvGrpSpPr>
                  <p:grpSpPr bwMode="auto">
                    <a:xfrm>
                      <a:off x="1815" y="1649"/>
                      <a:ext cx="1049" cy="452"/>
                      <a:chOff x="1815" y="1485"/>
                      <a:chExt cx="1350" cy="660"/>
                    </a:xfrm>
                  </p:grpSpPr>
                  <p:grpSp>
                    <p:nvGrpSpPr>
                      <p:cNvPr id="30772" name="Group 52"/>
                      <p:cNvGrpSpPr>
                        <a:grpSpLocks/>
                      </p:cNvGrpSpPr>
                      <p:nvPr/>
                    </p:nvGrpSpPr>
                    <p:grpSpPr bwMode="auto">
                      <a:xfrm>
                        <a:off x="1815" y="1485"/>
                        <a:ext cx="450" cy="660"/>
                        <a:chOff x="1815" y="1485"/>
                        <a:chExt cx="450" cy="660"/>
                      </a:xfrm>
                    </p:grpSpPr>
                    <p:sp>
                      <p:nvSpPr>
                        <p:cNvPr id="30775" name="Oval 5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4" name="AutoShape 5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3" name="AutoShape 5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68" name="Group 48"/>
                      <p:cNvGrpSpPr>
                        <a:grpSpLocks/>
                      </p:cNvGrpSpPr>
                      <p:nvPr/>
                    </p:nvGrpSpPr>
                    <p:grpSpPr bwMode="auto">
                      <a:xfrm>
                        <a:off x="2265" y="1485"/>
                        <a:ext cx="450" cy="660"/>
                        <a:chOff x="1815" y="1485"/>
                        <a:chExt cx="450" cy="660"/>
                      </a:xfrm>
                    </p:grpSpPr>
                    <p:sp>
                      <p:nvSpPr>
                        <p:cNvPr id="30771" name="Oval 5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0" name="AutoShape 5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9" name="AutoShape 4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64" name="Group 44"/>
                      <p:cNvGrpSpPr>
                        <a:grpSpLocks/>
                      </p:cNvGrpSpPr>
                      <p:nvPr/>
                    </p:nvGrpSpPr>
                    <p:grpSpPr bwMode="auto">
                      <a:xfrm>
                        <a:off x="2715" y="1485"/>
                        <a:ext cx="450" cy="660"/>
                        <a:chOff x="1815" y="1485"/>
                        <a:chExt cx="450" cy="660"/>
                      </a:xfrm>
                    </p:grpSpPr>
                    <p:sp>
                      <p:nvSpPr>
                        <p:cNvPr id="30767" name="Oval 4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6" name="AutoShape 4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5" name="AutoShape 4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30735" name="Group 15"/>
                  <p:cNvGrpSpPr>
                    <a:grpSpLocks/>
                  </p:cNvGrpSpPr>
                  <p:nvPr/>
                </p:nvGrpSpPr>
                <p:grpSpPr bwMode="auto">
                  <a:xfrm>
                    <a:off x="5745" y="1653"/>
                    <a:ext cx="1054" cy="1047"/>
                    <a:chOff x="1815" y="1649"/>
                    <a:chExt cx="1054" cy="1047"/>
                  </a:xfrm>
                </p:grpSpPr>
                <p:grpSp>
                  <p:nvGrpSpPr>
                    <p:cNvPr id="30749" name="Group 29"/>
                    <p:cNvGrpSpPr>
                      <a:grpSpLocks/>
                    </p:cNvGrpSpPr>
                    <p:nvPr/>
                  </p:nvGrpSpPr>
                  <p:grpSpPr bwMode="auto">
                    <a:xfrm rot="10800000">
                      <a:off x="1820" y="2244"/>
                      <a:ext cx="1049" cy="452"/>
                      <a:chOff x="1815" y="1485"/>
                      <a:chExt cx="1350" cy="660"/>
                    </a:xfrm>
                  </p:grpSpPr>
                  <p:grpSp>
                    <p:nvGrpSpPr>
                      <p:cNvPr id="30758" name="Group 38"/>
                      <p:cNvGrpSpPr>
                        <a:grpSpLocks/>
                      </p:cNvGrpSpPr>
                      <p:nvPr/>
                    </p:nvGrpSpPr>
                    <p:grpSpPr bwMode="auto">
                      <a:xfrm>
                        <a:off x="1815" y="1485"/>
                        <a:ext cx="450" cy="660"/>
                        <a:chOff x="1815" y="1485"/>
                        <a:chExt cx="450" cy="660"/>
                      </a:xfrm>
                    </p:grpSpPr>
                    <p:sp>
                      <p:nvSpPr>
                        <p:cNvPr id="30761" name="Oval 4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0" name="AutoShape 4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9" name="AutoShape 3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54" name="Group 34"/>
                      <p:cNvGrpSpPr>
                        <a:grpSpLocks/>
                      </p:cNvGrpSpPr>
                      <p:nvPr/>
                    </p:nvGrpSpPr>
                    <p:grpSpPr bwMode="auto">
                      <a:xfrm>
                        <a:off x="2265" y="1485"/>
                        <a:ext cx="450" cy="660"/>
                        <a:chOff x="1815" y="1485"/>
                        <a:chExt cx="450" cy="660"/>
                      </a:xfrm>
                    </p:grpSpPr>
                    <p:sp>
                      <p:nvSpPr>
                        <p:cNvPr id="30757" name="Oval 3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6" name="AutoShape 3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5" name="AutoShape 3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50" name="Group 30"/>
                      <p:cNvGrpSpPr>
                        <a:grpSpLocks/>
                      </p:cNvGrpSpPr>
                      <p:nvPr/>
                    </p:nvGrpSpPr>
                    <p:grpSpPr bwMode="auto">
                      <a:xfrm>
                        <a:off x="2715" y="1485"/>
                        <a:ext cx="450" cy="660"/>
                        <a:chOff x="1815" y="1485"/>
                        <a:chExt cx="450" cy="660"/>
                      </a:xfrm>
                    </p:grpSpPr>
                    <p:sp>
                      <p:nvSpPr>
                        <p:cNvPr id="30753" name="Oval 3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2" name="AutoShape 3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1" name="AutoShape 3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0736" name="Group 16"/>
                    <p:cNvGrpSpPr>
                      <a:grpSpLocks/>
                    </p:cNvGrpSpPr>
                    <p:nvPr/>
                  </p:nvGrpSpPr>
                  <p:grpSpPr bwMode="auto">
                    <a:xfrm>
                      <a:off x="1815" y="1649"/>
                      <a:ext cx="1049" cy="452"/>
                      <a:chOff x="1815" y="1485"/>
                      <a:chExt cx="1350" cy="660"/>
                    </a:xfrm>
                  </p:grpSpPr>
                  <p:grpSp>
                    <p:nvGrpSpPr>
                      <p:cNvPr id="30745" name="Group 25"/>
                      <p:cNvGrpSpPr>
                        <a:grpSpLocks/>
                      </p:cNvGrpSpPr>
                      <p:nvPr/>
                    </p:nvGrpSpPr>
                    <p:grpSpPr bwMode="auto">
                      <a:xfrm>
                        <a:off x="1815" y="1485"/>
                        <a:ext cx="450" cy="660"/>
                        <a:chOff x="1815" y="1485"/>
                        <a:chExt cx="450" cy="660"/>
                      </a:xfrm>
                    </p:grpSpPr>
                    <p:sp>
                      <p:nvSpPr>
                        <p:cNvPr id="30748" name="Oval 2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7" name="AutoShape 2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6" name="AutoShape 2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41" name="Group 21"/>
                      <p:cNvGrpSpPr>
                        <a:grpSpLocks/>
                      </p:cNvGrpSpPr>
                      <p:nvPr/>
                    </p:nvGrpSpPr>
                    <p:grpSpPr bwMode="auto">
                      <a:xfrm>
                        <a:off x="2265" y="1485"/>
                        <a:ext cx="450" cy="660"/>
                        <a:chOff x="1815" y="1485"/>
                        <a:chExt cx="450" cy="660"/>
                      </a:xfrm>
                    </p:grpSpPr>
                    <p:sp>
                      <p:nvSpPr>
                        <p:cNvPr id="30744" name="Oval 2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3" name="AutoShape 2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2" name="AutoShape 2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0737" name="Group 17"/>
                      <p:cNvGrpSpPr>
                        <a:grpSpLocks/>
                      </p:cNvGrpSpPr>
                      <p:nvPr/>
                    </p:nvGrpSpPr>
                    <p:grpSpPr bwMode="auto">
                      <a:xfrm>
                        <a:off x="2715" y="1485"/>
                        <a:ext cx="450" cy="660"/>
                        <a:chOff x="1815" y="1485"/>
                        <a:chExt cx="450" cy="660"/>
                      </a:xfrm>
                    </p:grpSpPr>
                    <p:sp>
                      <p:nvSpPr>
                        <p:cNvPr id="30740" name="Oval 2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9" name="AutoShape 1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8" name="AutoShape 1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30734" name="AutoShape 14"/>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Oval 13"/>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731" name="AutoShape 11"/>
                <p:cNvSpPr>
                  <a:spLocks noChangeShapeType="1"/>
                </p:cNvSpPr>
                <p:nvPr/>
              </p:nvSpPr>
              <p:spPr bwMode="auto">
                <a:xfrm flipV="1">
                  <a:off x="6585" y="11224"/>
                  <a:ext cx="0" cy="1995"/>
                </a:xfrm>
                <a:prstGeom prst="straightConnector1">
                  <a:avLst/>
                </a:prstGeom>
                <a:noFill/>
                <a:ln w="76200">
                  <a:solidFill>
                    <a:srgbClr val="C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0" name="Oval 10"/>
                <p:cNvSpPr>
                  <a:spLocks noChangeArrowheads="1"/>
                </p:cNvSpPr>
                <p:nvPr/>
              </p:nvSpPr>
              <p:spPr bwMode="auto">
                <a:xfrm>
                  <a:off x="3604" y="10954"/>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9" name="Oval 9"/>
                <p:cNvSpPr>
                  <a:spLocks noChangeArrowheads="1"/>
                </p:cNvSpPr>
                <p:nvPr/>
              </p:nvSpPr>
              <p:spPr bwMode="auto">
                <a:xfrm>
                  <a:off x="4425"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8" name="Oval 8"/>
                <p:cNvSpPr>
                  <a:spLocks noChangeArrowheads="1"/>
                </p:cNvSpPr>
                <p:nvPr/>
              </p:nvSpPr>
              <p:spPr bwMode="auto">
                <a:xfrm>
                  <a:off x="5162" y="11062"/>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7" name="Oval 7"/>
                <p:cNvSpPr>
                  <a:spLocks noChangeArrowheads="1"/>
                </p:cNvSpPr>
                <p:nvPr/>
              </p:nvSpPr>
              <p:spPr bwMode="auto">
                <a:xfrm>
                  <a:off x="5917"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6" name="Oval 6"/>
                <p:cNvSpPr>
                  <a:spLocks noChangeArrowheads="1"/>
                </p:cNvSpPr>
                <p:nvPr/>
              </p:nvSpPr>
              <p:spPr bwMode="auto">
                <a:xfrm>
                  <a:off x="6915" y="10816"/>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5" name="Oval 5"/>
                <p:cNvSpPr>
                  <a:spLocks noChangeArrowheads="1"/>
                </p:cNvSpPr>
                <p:nvPr/>
              </p:nvSpPr>
              <p:spPr bwMode="auto">
                <a:xfrm>
                  <a:off x="4928" y="13207"/>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0724" name="Oval 4"/>
                <p:cNvSpPr>
                  <a:spLocks noChangeArrowheads="1"/>
                </p:cNvSpPr>
                <p:nvPr/>
              </p:nvSpPr>
              <p:spPr bwMode="auto">
                <a:xfrm>
                  <a:off x="6016" y="13219"/>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grpSp>
      <p:sp>
        <p:nvSpPr>
          <p:cNvPr id="30824" name="Rectangle 104"/>
          <p:cNvSpPr>
            <a:spLocks noChangeArrowheads="1"/>
          </p:cNvSpPr>
          <p:nvPr/>
        </p:nvSpPr>
        <p:spPr bwMode="auto">
          <a:xfrm>
            <a:off x="4572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0820">
                                            <p:txEl>
                                              <p:pRg st="3" end="3"/>
                                            </p:txEl>
                                          </p:spTgt>
                                        </p:tgtEl>
                                        <p:attrNameLst>
                                          <p:attrName>style.visibility</p:attrName>
                                        </p:attrNameLst>
                                      </p:cBhvr>
                                      <p:to>
                                        <p:strVal val="visible"/>
                                      </p:to>
                                    </p:set>
                                    <p:animEffect transition="in" filter="fade">
                                      <p:cBhvr>
                                        <p:cTn id="7" dur="1000"/>
                                        <p:tgtEl>
                                          <p:spTgt spid="30820">
                                            <p:txEl>
                                              <p:pRg st="3" end="3"/>
                                            </p:txEl>
                                          </p:spTgt>
                                        </p:tgtEl>
                                      </p:cBhvr>
                                    </p:animEffect>
                                    <p:anim calcmode="lin" valueType="num">
                                      <p:cBhvr>
                                        <p:cTn id="8" dur="1000" fill="hold"/>
                                        <p:tgtEl>
                                          <p:spTgt spid="30820">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082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0820">
                                            <p:txEl>
                                              <p:pRg st="5" end="5"/>
                                            </p:txEl>
                                          </p:spTgt>
                                        </p:tgtEl>
                                        <p:attrNameLst>
                                          <p:attrName>style.visibility</p:attrName>
                                        </p:attrNameLst>
                                      </p:cBhvr>
                                      <p:to>
                                        <p:strVal val="visible"/>
                                      </p:to>
                                    </p:set>
                                    <p:animEffect transition="in" filter="fade">
                                      <p:cBhvr>
                                        <p:cTn id="14" dur="1000"/>
                                        <p:tgtEl>
                                          <p:spTgt spid="30820">
                                            <p:txEl>
                                              <p:pRg st="5" end="5"/>
                                            </p:txEl>
                                          </p:spTgt>
                                        </p:tgtEl>
                                      </p:cBhvr>
                                    </p:animEffect>
                                    <p:anim calcmode="lin" valueType="num">
                                      <p:cBhvr>
                                        <p:cTn id="15" dur="1000" fill="hold"/>
                                        <p:tgtEl>
                                          <p:spTgt spid="30820">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082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0820">
                                            <p:txEl>
                                              <p:pRg st="7" end="7"/>
                                            </p:txEl>
                                          </p:spTgt>
                                        </p:tgtEl>
                                        <p:attrNameLst>
                                          <p:attrName>style.visibility</p:attrName>
                                        </p:attrNameLst>
                                      </p:cBhvr>
                                      <p:to>
                                        <p:strVal val="visible"/>
                                      </p:to>
                                    </p:set>
                                    <p:animEffect transition="in" filter="fade">
                                      <p:cBhvr>
                                        <p:cTn id="21" dur="1000"/>
                                        <p:tgtEl>
                                          <p:spTgt spid="30820">
                                            <p:txEl>
                                              <p:pRg st="7" end="7"/>
                                            </p:txEl>
                                          </p:spTgt>
                                        </p:tgtEl>
                                      </p:cBhvr>
                                    </p:animEffect>
                                    <p:anim calcmode="lin" valueType="num">
                                      <p:cBhvr>
                                        <p:cTn id="22" dur="1000" fill="hold"/>
                                        <p:tgtEl>
                                          <p:spTgt spid="30820">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082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descr="http://www.goldiesroom.org/Multimedia/Bio_Images/06%20Transport/12%20Active%20Transport.gif"/>
          <p:cNvPicPr>
            <a:picLocks noChangeAspect="1" noChangeArrowheads="1" noCrop="1"/>
          </p:cNvPicPr>
          <p:nvPr/>
        </p:nvPicPr>
        <p:blipFill>
          <a:blip r:embed="rId2" cstate="print"/>
          <a:srcRect/>
          <a:stretch>
            <a:fillRect/>
          </a:stretch>
        </p:blipFill>
        <p:spPr bwMode="auto">
          <a:xfrm>
            <a:off x="2514600" y="1524000"/>
            <a:ext cx="4356100" cy="3415578"/>
          </a:xfrm>
          <a:prstGeom prst="rect">
            <a:avLst/>
          </a:prstGeom>
          <a:noFill/>
        </p:spPr>
      </p:pic>
      <p:sp>
        <p:nvSpPr>
          <p:cNvPr id="2" name="TextBox 1"/>
          <p:cNvSpPr txBox="1"/>
          <p:nvPr/>
        </p:nvSpPr>
        <p:spPr>
          <a:xfrm>
            <a:off x="7391400" y="3044393"/>
            <a:ext cx="625492" cy="369332"/>
          </a:xfrm>
          <a:prstGeom prst="rect">
            <a:avLst/>
          </a:prstGeom>
          <a:noFill/>
        </p:spPr>
        <p:txBody>
          <a:bodyPr wrap="none" rtlCol="0">
            <a:spAutoFit/>
          </a:bodyPr>
          <a:lstStyle/>
          <a:p>
            <a:r>
              <a:rPr lang="en-US" b="1" dirty="0" smtClean="0"/>
              <a:t>High</a:t>
            </a:r>
            <a:endParaRPr lang="en-US" b="1" dirty="0"/>
          </a:p>
        </p:txBody>
      </p:sp>
      <p:sp>
        <p:nvSpPr>
          <p:cNvPr id="3" name="TextBox 2"/>
          <p:cNvSpPr txBox="1"/>
          <p:nvPr/>
        </p:nvSpPr>
        <p:spPr>
          <a:xfrm>
            <a:off x="1219200" y="3505200"/>
            <a:ext cx="569580" cy="369332"/>
          </a:xfrm>
          <a:prstGeom prst="rect">
            <a:avLst/>
          </a:prstGeom>
          <a:noFill/>
        </p:spPr>
        <p:txBody>
          <a:bodyPr wrap="none" rtlCol="0">
            <a:spAutoFit/>
          </a:bodyPr>
          <a:lstStyle/>
          <a:p>
            <a:r>
              <a:rPr lang="en-US" b="1" dirty="0" smtClean="0"/>
              <a:t>Low</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www.bio.miami.edu/~cmallery/150/memb/c8.7x17.transport.jpg"/>
          <p:cNvPicPr>
            <a:picLocks noChangeAspect="1" noChangeArrowheads="1"/>
          </p:cNvPicPr>
          <p:nvPr/>
        </p:nvPicPr>
        <p:blipFill>
          <a:blip r:embed="rId2" cstate="print"/>
          <a:srcRect/>
          <a:stretch>
            <a:fillRect/>
          </a:stretch>
        </p:blipFill>
        <p:spPr bwMode="auto">
          <a:xfrm>
            <a:off x="1066800" y="533400"/>
            <a:ext cx="7086600" cy="547600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9" descr="endocytosis and exocytosis.gif"/>
          <p:cNvPicPr>
            <a:picLocks noChangeAspect="1" noChangeArrowheads="1"/>
          </p:cNvPicPr>
          <p:nvPr/>
        </p:nvPicPr>
        <p:blipFill>
          <a:blip r:embed="rId2" cstate="print"/>
          <a:srcRect/>
          <a:stretch>
            <a:fillRect/>
          </a:stretch>
        </p:blipFill>
        <p:spPr bwMode="auto">
          <a:xfrm>
            <a:off x="228600" y="2438400"/>
            <a:ext cx="5471932" cy="3543300"/>
          </a:xfrm>
          <a:prstGeom prst="rect">
            <a:avLst/>
          </a:prstGeom>
          <a:noFill/>
        </p:spPr>
      </p:pic>
      <p:sp>
        <p:nvSpPr>
          <p:cNvPr id="32769" name="Text Box 1"/>
          <p:cNvSpPr txBox="1">
            <a:spLocks noChangeArrowheads="1"/>
          </p:cNvSpPr>
          <p:nvPr/>
        </p:nvSpPr>
        <p:spPr bwMode="auto">
          <a:xfrm>
            <a:off x="5791200" y="2667000"/>
            <a:ext cx="3124200" cy="3505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Food is moved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into the cell</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by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Endo</a:t>
            </a:r>
            <a:r>
              <a:rPr kumimoji="0" lang="en-US" sz="2400" b="1" i="0" u="none" strike="noStrike" cap="none" normalizeH="0" baseline="0" dirty="0" smtClean="0">
                <a:ln>
                  <a:noFill/>
                </a:ln>
                <a:effectLst/>
                <a:latin typeface="Calibri" pitchFamily="34" charset="0"/>
                <a:ea typeface="Times New Roman" pitchFamily="18" charset="0"/>
                <a:cs typeface="Arial" pitchFamily="34" charset="0"/>
              </a:rPr>
              <a:t>cytosis</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smtClean="0">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Wastes are moved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out of the cell</a:t>
            </a:r>
            <a:r>
              <a:rPr kumimoji="0" lang="en-US" sz="2400" b="0" i="0" u="none" strike="noStrike" cap="none" normalizeH="0" baseline="0" dirty="0" smtClean="0">
                <a:ln>
                  <a:noFill/>
                </a:ln>
                <a:effectLst/>
                <a:latin typeface="Calibri" pitchFamily="34" charset="0"/>
                <a:ea typeface="Times New Roman" pitchFamily="18" charset="0"/>
                <a:cs typeface="Arial" pitchFamily="34" charset="0"/>
              </a:rPr>
              <a:t> by </a:t>
            </a:r>
            <a:r>
              <a:rPr kumimoji="0" lang="en-US" sz="2400" b="1" i="0" u="sng" strike="noStrike" cap="none" normalizeH="0" baseline="0" dirty="0" smtClean="0">
                <a:ln>
                  <a:noFill/>
                </a:ln>
                <a:effectLst/>
                <a:latin typeface="Calibri" pitchFamily="34" charset="0"/>
                <a:ea typeface="Times New Roman" pitchFamily="18" charset="0"/>
                <a:cs typeface="Arial" pitchFamily="34" charset="0"/>
              </a:rPr>
              <a:t>Exo</a:t>
            </a:r>
            <a:r>
              <a:rPr kumimoji="0" lang="en-US" sz="2400" b="1" i="0" u="none" strike="noStrike" cap="none" normalizeH="0" baseline="0" dirty="0" smtClean="0">
                <a:ln>
                  <a:noFill/>
                </a:ln>
                <a:effectLst/>
                <a:latin typeface="Calibri" pitchFamily="34" charset="0"/>
                <a:ea typeface="Times New Roman" pitchFamily="18" charset="0"/>
                <a:cs typeface="Arial" pitchFamily="34" charset="0"/>
              </a:rPr>
              <a:t>cytosis</a:t>
            </a:r>
            <a:endParaRPr kumimoji="0" lang="en-US" sz="2400" b="0" i="0" u="none" strike="noStrike" cap="none" normalizeH="0" baseline="0" dirty="0" smtClean="0">
              <a:ln>
                <a:noFill/>
              </a:ln>
              <a:effectLst/>
              <a:latin typeface="Arial" pitchFamily="34" charset="0"/>
              <a:cs typeface="Arial" pitchFamily="34" charset="0"/>
            </a:endParaRPr>
          </a:p>
        </p:txBody>
      </p:sp>
      <p:sp>
        <p:nvSpPr>
          <p:cNvPr id="32771" name="Rectangle 3"/>
          <p:cNvSpPr>
            <a:spLocks noChangeArrowheads="1"/>
          </p:cNvSpPr>
          <p:nvPr/>
        </p:nvSpPr>
        <p:spPr bwMode="auto">
          <a:xfrm>
            <a:off x="304800" y="388204"/>
            <a:ext cx="8534400"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4950" marR="0" lvl="0" indent="-234950" algn="l"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Endocytosis and Exocytosis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is the mechanism by which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very large molecules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(such as food and wastes) get into and out of the cell</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2769">
                                            <p:txEl>
                                              <p:pRg st="0" end="0"/>
                                            </p:txEl>
                                          </p:spTgt>
                                        </p:tgtEl>
                                        <p:attrNameLst>
                                          <p:attrName>style.visibility</p:attrName>
                                        </p:attrNameLst>
                                      </p:cBhvr>
                                      <p:to>
                                        <p:strVal val="visible"/>
                                      </p:to>
                                    </p:set>
                                    <p:animEffect transition="in" filter="fade">
                                      <p:cBhvr>
                                        <p:cTn id="7" dur="1000"/>
                                        <p:tgtEl>
                                          <p:spTgt spid="32769">
                                            <p:txEl>
                                              <p:pRg st="0" end="0"/>
                                            </p:txEl>
                                          </p:spTgt>
                                        </p:tgtEl>
                                      </p:cBhvr>
                                    </p:animEffect>
                                    <p:anim calcmode="lin" valueType="num">
                                      <p:cBhvr>
                                        <p:cTn id="8" dur="1000" fill="hold"/>
                                        <p:tgtEl>
                                          <p:spTgt spid="3276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6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2769">
                                            <p:txEl>
                                              <p:pRg st="3" end="3"/>
                                            </p:txEl>
                                          </p:spTgt>
                                        </p:tgtEl>
                                        <p:attrNameLst>
                                          <p:attrName>style.visibility</p:attrName>
                                        </p:attrNameLst>
                                      </p:cBhvr>
                                      <p:to>
                                        <p:strVal val="visible"/>
                                      </p:to>
                                    </p:set>
                                    <p:animEffect transition="in" filter="fade">
                                      <p:cBhvr>
                                        <p:cTn id="14" dur="1000"/>
                                        <p:tgtEl>
                                          <p:spTgt spid="32769">
                                            <p:txEl>
                                              <p:pRg st="3" end="3"/>
                                            </p:txEl>
                                          </p:spTgt>
                                        </p:tgtEl>
                                      </p:cBhvr>
                                    </p:animEffect>
                                    <p:anim calcmode="lin" valueType="num">
                                      <p:cBhvr>
                                        <p:cTn id="15" dur="1000" fill="hold"/>
                                        <p:tgtEl>
                                          <p:spTgt spid="3276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276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04800" y="609600"/>
            <a:ext cx="8610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9113" marR="0" lvl="0" indent="-519113"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Ex: White Blood Cells, which are part of the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immune system</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surround and engulf bacteria by </a:t>
            </a:r>
            <a:r>
              <a:rPr lang="en-US" sz="2800" b="1" u="sng" dirty="0" err="1" smtClean="0">
                <a:latin typeface="Calibri" pitchFamily="34" charset="0"/>
                <a:ea typeface="Times New Roman" pitchFamily="18" charset="0"/>
                <a:cs typeface="Arial" pitchFamily="34" charset="0"/>
              </a:rPr>
              <a:t>endocytosis</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Arial" pitchFamily="34" charset="0"/>
              <a:cs typeface="Arial" pitchFamily="34" charset="0"/>
            </a:endParaRPr>
          </a:p>
        </p:txBody>
      </p:sp>
      <p:sp>
        <p:nvSpPr>
          <p:cNvPr id="33795"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descr="http://www.microbiologymaven.com/wp-content/uploads/2014/06/Phagocyt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996" y="1608161"/>
            <a:ext cx="7420208" cy="52498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082040"/>
          </a:xfrm>
        </p:spPr>
        <p:txBody>
          <a:bodyPr>
            <a:normAutofit/>
          </a:bodyPr>
          <a:lstStyle/>
          <a:p>
            <a:r>
              <a:rPr lang="en-US" dirty="0" smtClean="0"/>
              <a:t>What is the difference between passive and active transport?</a:t>
            </a:r>
            <a:endParaRPr lang="en-US" dirty="0"/>
          </a:p>
        </p:txBody>
      </p:sp>
      <p:sp>
        <p:nvSpPr>
          <p:cNvPr id="3" name="Content Placeholder 2"/>
          <p:cNvSpPr>
            <a:spLocks noGrp="1"/>
          </p:cNvSpPr>
          <p:nvPr>
            <p:ph idx="1"/>
          </p:nvPr>
        </p:nvSpPr>
        <p:spPr>
          <a:xfrm>
            <a:off x="685800" y="2057400"/>
            <a:ext cx="7520940" cy="2175972"/>
          </a:xfrm>
        </p:spPr>
        <p:txBody>
          <a:bodyPr>
            <a:normAutofit/>
          </a:bodyPr>
          <a:lstStyle/>
          <a:p>
            <a:r>
              <a:rPr lang="en-US" sz="2800" dirty="0" smtClean="0"/>
              <a:t>Passive requires no energy and moves from high to low</a:t>
            </a:r>
          </a:p>
          <a:p>
            <a:r>
              <a:rPr lang="en-US" sz="2800" dirty="0" smtClean="0"/>
              <a:t>Active requires energy and moves from low to high.</a:t>
            </a:r>
            <a:endParaRPr lang="en-US" sz="2800" dirty="0"/>
          </a:p>
        </p:txBody>
      </p:sp>
    </p:spTree>
    <p:extLst>
      <p:ext uri="{BB962C8B-B14F-4D97-AF65-F5344CB8AC3E}">
        <p14:creationId xmlns:p14="http://schemas.microsoft.com/office/powerpoint/2010/main" val="411267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520940" cy="548640"/>
          </a:xfrm>
        </p:spPr>
        <p:txBody>
          <a:bodyPr/>
          <a:lstStyle/>
          <a:p>
            <a:r>
              <a:rPr lang="en-US" sz="3600" dirty="0" smtClean="0"/>
              <a:t>In a hypotonic solution…</a:t>
            </a:r>
            <a:endParaRPr lang="en-US" sz="3600" dirty="0"/>
          </a:p>
        </p:txBody>
      </p:sp>
      <p:sp>
        <p:nvSpPr>
          <p:cNvPr id="3" name="Content Placeholder 2"/>
          <p:cNvSpPr>
            <a:spLocks noGrp="1"/>
          </p:cNvSpPr>
          <p:nvPr>
            <p:ph idx="1"/>
          </p:nvPr>
        </p:nvSpPr>
        <p:spPr>
          <a:xfrm>
            <a:off x="838200" y="1828800"/>
            <a:ext cx="7520940" cy="2861772"/>
          </a:xfrm>
        </p:spPr>
        <p:txBody>
          <a:bodyPr>
            <a:normAutofit/>
          </a:bodyPr>
          <a:lstStyle/>
          <a:p>
            <a:pPr marL="514350" indent="-514350">
              <a:buAutoNum type="alphaUcPeriod"/>
            </a:pPr>
            <a:r>
              <a:rPr lang="en-US" sz="3600" dirty="0" smtClean="0"/>
              <a:t>Cell shrivels up</a:t>
            </a:r>
          </a:p>
          <a:p>
            <a:pPr marL="514350" indent="-514350">
              <a:buAutoNum type="alphaUcPeriod"/>
            </a:pPr>
            <a:r>
              <a:rPr lang="en-US" sz="3600" dirty="0" smtClean="0"/>
              <a:t>Cell swells up</a:t>
            </a:r>
          </a:p>
          <a:p>
            <a:pPr marL="514350" indent="-514350">
              <a:buAutoNum type="alphaUcPeriod"/>
            </a:pPr>
            <a:r>
              <a:rPr lang="en-US" sz="3600" dirty="0" smtClean="0"/>
              <a:t>Remains the same</a:t>
            </a:r>
            <a:endParaRPr lang="en-US" sz="3600" dirty="0"/>
          </a:p>
        </p:txBody>
      </p:sp>
    </p:spTree>
    <p:extLst>
      <p:ext uri="{BB962C8B-B14F-4D97-AF65-F5344CB8AC3E}">
        <p14:creationId xmlns:p14="http://schemas.microsoft.com/office/powerpoint/2010/main" val="196674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1" end="1"/>
                                            </p:txEl>
                                          </p:spTgt>
                                        </p:tgtEl>
                                        <p:attrNameLst>
                                          <p:attrName>style.color</p:attrName>
                                        </p:attrNameLst>
                                      </p:cBhvr>
                                      <p:to>
                                        <a:schemeClr val="accent2"/>
                                      </p:to>
                                    </p:animClr>
                                    <p:animClr clrSpc="rgb" dir="cw">
                                      <p:cBhvr>
                                        <p:cTn id="7" dur="500" fill="hold"/>
                                        <p:tgtEl>
                                          <p:spTgt spid="3">
                                            <p:txEl>
                                              <p:pRg st="1" end="1"/>
                                            </p:txEl>
                                          </p:spTgt>
                                        </p:tgtEl>
                                        <p:attrNameLst>
                                          <p:attrName>fillcolor</p:attrName>
                                        </p:attrNameLst>
                                      </p:cBhvr>
                                      <p:to>
                                        <a:schemeClr val="accent2"/>
                                      </p:to>
                                    </p:animClr>
                                    <p:set>
                                      <p:cBhvr>
                                        <p:cTn id="8" dur="500" fill="hold"/>
                                        <p:tgtEl>
                                          <p:spTgt spid="3">
                                            <p:txEl>
                                              <p:pRg st="1" end="1"/>
                                            </p:txEl>
                                          </p:spTgt>
                                        </p:tgtEl>
                                        <p:attrNameLst>
                                          <p:attrName>fill.type</p:attrName>
                                        </p:attrNameLst>
                                      </p:cBhvr>
                                      <p:to>
                                        <p:strVal val="solid"/>
                                      </p:to>
                                    </p:set>
                                    <p:set>
                                      <p:cBhvr>
                                        <p:cTn id="9" dur="500" fill="hold"/>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a hypertonic solution…</a:t>
            </a:r>
            <a:endParaRPr lang="en-US" sz="3600" dirty="0"/>
          </a:p>
        </p:txBody>
      </p:sp>
      <p:sp>
        <p:nvSpPr>
          <p:cNvPr id="3" name="Content Placeholder 2"/>
          <p:cNvSpPr>
            <a:spLocks noGrp="1"/>
          </p:cNvSpPr>
          <p:nvPr>
            <p:ph idx="1"/>
          </p:nvPr>
        </p:nvSpPr>
        <p:spPr>
          <a:xfrm>
            <a:off x="838200" y="2590800"/>
            <a:ext cx="7520940" cy="1718772"/>
          </a:xfrm>
        </p:spPr>
        <p:txBody>
          <a:bodyPr>
            <a:noAutofit/>
          </a:bodyPr>
          <a:lstStyle/>
          <a:p>
            <a:pPr marL="514350" indent="-514350">
              <a:buAutoNum type="alphaUcPeriod"/>
            </a:pPr>
            <a:r>
              <a:rPr lang="en-US" sz="3600" dirty="0" smtClean="0"/>
              <a:t>Cell shrivels up</a:t>
            </a:r>
          </a:p>
          <a:p>
            <a:pPr marL="514350" indent="-514350">
              <a:buAutoNum type="alphaUcPeriod"/>
            </a:pPr>
            <a:r>
              <a:rPr lang="en-US" sz="3600" dirty="0" smtClean="0"/>
              <a:t>Cell swells up</a:t>
            </a:r>
          </a:p>
          <a:p>
            <a:pPr marL="514350" indent="-514350">
              <a:buAutoNum type="alphaUcPeriod"/>
            </a:pPr>
            <a:r>
              <a:rPr lang="en-US" sz="3600" dirty="0" smtClean="0"/>
              <a:t>Remains the same</a:t>
            </a:r>
            <a:endParaRPr lang="en-US" sz="3600" dirty="0"/>
          </a:p>
        </p:txBody>
      </p:sp>
    </p:spTree>
    <p:extLst>
      <p:ext uri="{BB962C8B-B14F-4D97-AF65-F5344CB8AC3E}">
        <p14:creationId xmlns:p14="http://schemas.microsoft.com/office/powerpoint/2010/main" val="113758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520940" cy="762000"/>
          </a:xfrm>
        </p:spPr>
        <p:txBody>
          <a:bodyPr>
            <a:noAutofit/>
          </a:bodyPr>
          <a:lstStyle/>
          <a:p>
            <a:r>
              <a:rPr lang="en-US" sz="4000" dirty="0" smtClean="0"/>
              <a:t>Food is moved out of the cell by the process of</a:t>
            </a:r>
            <a:endParaRPr lang="en-US" sz="4000" dirty="0"/>
          </a:p>
        </p:txBody>
      </p:sp>
      <p:sp>
        <p:nvSpPr>
          <p:cNvPr id="3" name="Content Placeholder 2"/>
          <p:cNvSpPr>
            <a:spLocks noGrp="1"/>
          </p:cNvSpPr>
          <p:nvPr>
            <p:ph idx="1"/>
          </p:nvPr>
        </p:nvSpPr>
        <p:spPr>
          <a:xfrm>
            <a:off x="762000" y="2057400"/>
            <a:ext cx="7520940" cy="2667000"/>
          </a:xfrm>
        </p:spPr>
        <p:txBody>
          <a:bodyPr>
            <a:normAutofit/>
          </a:bodyPr>
          <a:lstStyle/>
          <a:p>
            <a:pPr marL="514350" indent="-514350">
              <a:buAutoNum type="alphaUcPeriod"/>
            </a:pPr>
            <a:r>
              <a:rPr lang="en-US" sz="3600" dirty="0" smtClean="0"/>
              <a:t>Phagocytosis</a:t>
            </a:r>
          </a:p>
          <a:p>
            <a:pPr marL="514350" indent="-514350">
              <a:buAutoNum type="alphaUcPeriod"/>
            </a:pPr>
            <a:r>
              <a:rPr lang="en-US" sz="3600" dirty="0" smtClean="0"/>
              <a:t>Exocytosis</a:t>
            </a:r>
          </a:p>
          <a:p>
            <a:pPr marL="514350" indent="-514350">
              <a:buAutoNum type="alphaUcPeriod"/>
            </a:pPr>
            <a:r>
              <a:rPr lang="en-US" sz="3600" dirty="0"/>
              <a:t>E</a:t>
            </a:r>
            <a:r>
              <a:rPr lang="en-US" sz="3600" dirty="0" smtClean="0"/>
              <a:t>ndocytosis</a:t>
            </a:r>
            <a:endParaRPr lang="en-US" sz="3600" dirty="0"/>
          </a:p>
        </p:txBody>
      </p:sp>
    </p:spTree>
    <p:extLst>
      <p:ext uri="{BB962C8B-B14F-4D97-AF65-F5344CB8AC3E}">
        <p14:creationId xmlns:p14="http://schemas.microsoft.com/office/powerpoint/2010/main" val="38887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8600" y="0"/>
            <a:ext cx="86106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Function of the Cell Membrane: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Cell membrane separates the components of a cell from </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its </a:t>
            </a:r>
            <a:r>
              <a:rPr kumimoji="0" lang="en-US" sz="2800" i="0" strike="noStrike" cap="none" normalizeH="0" baseline="0" dirty="0" smtClean="0">
                <a:ln>
                  <a:noFill/>
                </a:ln>
                <a:effectLst/>
                <a:latin typeface="Calibri" pitchFamily="34" charset="0"/>
                <a:ea typeface="Times New Roman" pitchFamily="18" charset="0"/>
                <a:cs typeface="Arial" pitchFamily="34" charset="0"/>
              </a:rPr>
              <a:t>environment</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—surrounds the cell</a:t>
            </a:r>
          </a:p>
          <a:p>
            <a:pPr marL="463550" marR="0" lvl="0" indent="-231775"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lang="en-US" sz="2800" dirty="0" smtClean="0">
                <a:latin typeface="Calibri" pitchFamily="34" charset="0"/>
                <a:ea typeface="Times New Roman" pitchFamily="18" charset="0"/>
                <a:cs typeface="Arial" pitchFamily="34" charset="0"/>
              </a:rPr>
              <a:t>R</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egulates the flow of materials into and out of cell—</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selectively permeable</a:t>
            </a:r>
          </a:p>
          <a:p>
            <a:pPr marL="463550" marR="0" lvl="0" indent="-231775" algn="l" defTabSz="914400" rtl="0"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effectLst/>
              <a:latin typeface="Arial" pitchFamily="34" charset="0"/>
              <a:cs typeface="Arial" pitchFamily="34" charset="0"/>
            </a:endParaRPr>
          </a:p>
          <a:p>
            <a:pPr marL="463550" marR="0" lvl="0" indent="-231775"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Cell membrane helps cells maintain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homeostasis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—stable internal </a:t>
            </a:r>
            <a:r>
              <a:rPr kumimoji="0" lang="en-US" sz="2800" i="0" strike="noStrike" cap="none" normalizeH="0" baseline="0" dirty="0" smtClean="0">
                <a:ln>
                  <a:noFill/>
                </a:ln>
                <a:effectLst/>
                <a:latin typeface="Calibri" pitchFamily="34" charset="0"/>
                <a:ea typeface="Times New Roman" pitchFamily="18" charset="0"/>
                <a:cs typeface="Arial" pitchFamily="34" charset="0"/>
              </a:rPr>
              <a:t>balance</a:t>
            </a:r>
            <a:endParaRPr kumimoji="0" lang="en-US" sz="2800" i="0" strike="noStrike" cap="none" normalizeH="0" baseline="0" dirty="0" smtClean="0">
              <a:ln>
                <a:noFill/>
              </a:ln>
              <a:effectLst/>
              <a:latin typeface="Arial" pitchFamily="34" charset="0"/>
              <a:cs typeface="Arial" pitchFamily="34" charset="0"/>
            </a:endParaRPr>
          </a:p>
        </p:txBody>
      </p:sp>
      <p:pic>
        <p:nvPicPr>
          <p:cNvPr id="1026" name="Picture 2" descr="http://www.biologyjunction.com/images/cell20membrane.jpg"/>
          <p:cNvPicPr>
            <a:picLocks noChangeAspect="1" noChangeArrowheads="1"/>
          </p:cNvPicPr>
          <p:nvPr/>
        </p:nvPicPr>
        <p:blipFill>
          <a:blip r:embed="rId2" cstate="print"/>
          <a:srcRect/>
          <a:stretch>
            <a:fillRect/>
          </a:stretch>
        </p:blipFill>
        <p:spPr bwMode="auto">
          <a:xfrm>
            <a:off x="2209800" y="3824374"/>
            <a:ext cx="4724400" cy="30336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9457">
                                            <p:txEl>
                                              <p:pRg st="2" end="2"/>
                                            </p:txEl>
                                          </p:spTgt>
                                        </p:tgtEl>
                                        <p:attrNameLst>
                                          <p:attrName>style.visibility</p:attrName>
                                        </p:attrNameLst>
                                      </p:cBhvr>
                                      <p:to>
                                        <p:strVal val="visible"/>
                                      </p:to>
                                    </p:set>
                                    <p:animEffect transition="in" filter="fade">
                                      <p:cBhvr>
                                        <p:cTn id="7" dur="1000"/>
                                        <p:tgtEl>
                                          <p:spTgt spid="19457">
                                            <p:txEl>
                                              <p:pRg st="2" end="2"/>
                                            </p:txEl>
                                          </p:spTgt>
                                        </p:tgtEl>
                                      </p:cBhvr>
                                    </p:animEffect>
                                    <p:anim calcmode="lin" valueType="num">
                                      <p:cBhvr>
                                        <p:cTn id="8" dur="1000" fill="hold"/>
                                        <p:tgtEl>
                                          <p:spTgt spid="1945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94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9457">
                                            <p:txEl>
                                              <p:pRg st="4" end="4"/>
                                            </p:txEl>
                                          </p:spTgt>
                                        </p:tgtEl>
                                        <p:attrNameLst>
                                          <p:attrName>style.visibility</p:attrName>
                                        </p:attrNameLst>
                                      </p:cBhvr>
                                      <p:to>
                                        <p:strVal val="visible"/>
                                      </p:to>
                                    </p:set>
                                    <p:animEffect transition="in" filter="fade">
                                      <p:cBhvr>
                                        <p:cTn id="14" dur="1000"/>
                                        <p:tgtEl>
                                          <p:spTgt spid="19457">
                                            <p:txEl>
                                              <p:pRg st="4" end="4"/>
                                            </p:txEl>
                                          </p:spTgt>
                                        </p:tgtEl>
                                      </p:cBhvr>
                                    </p:animEffect>
                                    <p:anim calcmode="lin" valueType="num">
                                      <p:cBhvr>
                                        <p:cTn id="15" dur="1000" fill="hold"/>
                                        <p:tgtEl>
                                          <p:spTgt spid="19457">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945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9457">
                                            <p:txEl>
                                              <p:pRg st="6" end="6"/>
                                            </p:txEl>
                                          </p:spTgt>
                                        </p:tgtEl>
                                        <p:attrNameLst>
                                          <p:attrName>style.visibility</p:attrName>
                                        </p:attrNameLst>
                                      </p:cBhvr>
                                      <p:to>
                                        <p:strVal val="visible"/>
                                      </p:to>
                                    </p:set>
                                    <p:animEffect transition="in" filter="fade">
                                      <p:cBhvr>
                                        <p:cTn id="21" dur="1000"/>
                                        <p:tgtEl>
                                          <p:spTgt spid="19457">
                                            <p:txEl>
                                              <p:pRg st="6" end="6"/>
                                            </p:txEl>
                                          </p:spTgt>
                                        </p:tgtEl>
                                      </p:cBhvr>
                                    </p:animEffect>
                                    <p:anim calcmode="lin" valueType="num">
                                      <p:cBhvr>
                                        <p:cTn id="22" dur="1000" fill="hold"/>
                                        <p:tgtEl>
                                          <p:spTgt spid="19457">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1945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5" name="Picture 5"/>
          <p:cNvPicPr>
            <a:picLocks noChangeAspect="1" noChangeArrowheads="1"/>
          </p:cNvPicPr>
          <p:nvPr/>
        </p:nvPicPr>
        <p:blipFill>
          <a:blip r:embed="rId2" cstate="print"/>
          <a:srcRect/>
          <a:stretch>
            <a:fillRect/>
          </a:stretch>
        </p:blipFill>
        <p:spPr bwMode="auto">
          <a:xfrm>
            <a:off x="3660821" y="1905001"/>
            <a:ext cx="5483180" cy="4953000"/>
          </a:xfrm>
          <a:prstGeom prst="rect">
            <a:avLst/>
          </a:prstGeom>
          <a:noFill/>
          <a:ln w="9525">
            <a:noFill/>
            <a:miter lim="800000"/>
            <a:headEnd/>
            <a:tailEnd/>
          </a:ln>
        </p:spPr>
      </p:pic>
      <p:sp>
        <p:nvSpPr>
          <p:cNvPr id="20481" name="Rectangle 1"/>
          <p:cNvSpPr>
            <a:spLocks noChangeArrowheads="1"/>
          </p:cNvSpPr>
          <p:nvPr/>
        </p:nvSpPr>
        <p:spPr bwMode="auto">
          <a:xfrm>
            <a:off x="304800" y="304800"/>
            <a:ext cx="8686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Passive Transport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 process that does not require energy to move molecules from a </a:t>
            </a:r>
            <a:r>
              <a:rPr kumimoji="0" lang="en-US" sz="3200" b="1" i="0" u="sng" strike="noStrike" cap="none" normalizeH="0" baseline="0" dirty="0" smtClean="0">
                <a:ln>
                  <a:noFill/>
                </a:ln>
                <a:effectLst/>
                <a:latin typeface="Calibri" pitchFamily="34" charset="0"/>
                <a:ea typeface="Times New Roman" pitchFamily="18" charset="0"/>
                <a:cs typeface="Arial" pitchFamily="34" charset="0"/>
              </a:rPr>
              <a:t>HIGH to LOW</a:t>
            </a:r>
            <a:r>
              <a:rPr kumimoji="0" lang="en-US" sz="3200" b="0"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concentration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Diffusion</a:t>
            </a:r>
          </a:p>
          <a:p>
            <a:pPr marR="0" lvl="0" algn="l" defTabSz="914400" rtl="0"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Osmosis</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endParaRPr lang="en-US" sz="3200" dirty="0">
              <a:latin typeface="Arial" pitchFamily="34" charset="0"/>
              <a:cs typeface="Arial" pitchFamily="34" charset="0"/>
            </a:endParaRPr>
          </a:p>
          <a:p>
            <a:pPr marL="457200" indent="-457200" eaLnBrk="0" fontAlgn="base" hangingPunct="0">
              <a:spcBef>
                <a:spcPct val="0"/>
              </a:spcBef>
              <a:spcAft>
                <a:spcPct val="0"/>
              </a:spcAft>
              <a:buFont typeface="Wingdings" pitchFamily="2" charset="2"/>
              <a:buChar char="Ø"/>
            </a:pPr>
            <a:r>
              <a:rPr lang="en-US" sz="3200" dirty="0">
                <a:latin typeface="Calibri" pitchFamily="34" charset="0"/>
                <a:ea typeface="Times New Roman" pitchFamily="18" charset="0"/>
                <a:cs typeface="Arial" pitchFamily="34" charset="0"/>
              </a:rPr>
              <a:t>Facilitated Diffusion</a:t>
            </a:r>
          </a:p>
          <a:p>
            <a:pPr marL="457200" marR="0" lvl="0" indent="-45720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481">
                                            <p:txEl>
                                              <p:pRg st="1" end="1"/>
                                            </p:txEl>
                                          </p:spTgt>
                                        </p:tgtEl>
                                        <p:attrNameLst>
                                          <p:attrName>style.visibility</p:attrName>
                                        </p:attrNameLst>
                                      </p:cBhvr>
                                      <p:to>
                                        <p:strVal val="visible"/>
                                      </p:to>
                                    </p:set>
                                    <p:animEffect transition="in" filter="fade">
                                      <p:cBhvr>
                                        <p:cTn id="7" dur="1000"/>
                                        <p:tgtEl>
                                          <p:spTgt spid="20481">
                                            <p:txEl>
                                              <p:pRg st="1" end="1"/>
                                            </p:txEl>
                                          </p:spTgt>
                                        </p:tgtEl>
                                      </p:cBhvr>
                                    </p:animEffect>
                                    <p:anim calcmode="lin" valueType="num">
                                      <p:cBhvr>
                                        <p:cTn id="8" dur="1000" fill="hold"/>
                                        <p:tgtEl>
                                          <p:spTgt spid="2048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8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0481">
                                            <p:txEl>
                                              <p:pRg st="3" end="3"/>
                                            </p:txEl>
                                          </p:spTgt>
                                        </p:tgtEl>
                                        <p:attrNameLst>
                                          <p:attrName>style.visibility</p:attrName>
                                        </p:attrNameLst>
                                      </p:cBhvr>
                                      <p:to>
                                        <p:strVal val="visible"/>
                                      </p:to>
                                    </p:set>
                                    <p:anim calcmode="discrete" valueType="clr">
                                      <p:cBhvr override="childStyle">
                                        <p:cTn id="14" dur="80"/>
                                        <p:tgtEl>
                                          <p:spTgt spid="2048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481">
                                            <p:txEl>
                                              <p:pRg st="3" end="3"/>
                                            </p:txEl>
                                          </p:spTgt>
                                        </p:tgtEl>
                                        <p:attrNameLst>
                                          <p:attrName>fillcolor</p:attrName>
                                        </p:attrNameLst>
                                      </p:cBhvr>
                                      <p:tavLst>
                                        <p:tav tm="0">
                                          <p:val>
                                            <p:clrVal>
                                              <a:schemeClr val="accent2"/>
                                            </p:clrVal>
                                          </p:val>
                                        </p:tav>
                                        <p:tav tm="50000">
                                          <p:val>
                                            <p:clrVal>
                                              <a:schemeClr val="hlink"/>
                                            </p:clrVal>
                                          </p:val>
                                        </p:tav>
                                      </p:tavLst>
                                    </p:anim>
                                    <p:set>
                                      <p:cBhvr>
                                        <p:cTn id="16" dur="80"/>
                                        <p:tgtEl>
                                          <p:spTgt spid="20481">
                                            <p:txEl>
                                              <p:pRg st="3" end="3"/>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0481">
                                            <p:txEl>
                                              <p:pRg st="5" end="5"/>
                                            </p:txEl>
                                          </p:spTgt>
                                        </p:tgtEl>
                                        <p:attrNameLst>
                                          <p:attrName>style.visibility</p:attrName>
                                        </p:attrNameLst>
                                      </p:cBhvr>
                                      <p:to>
                                        <p:strVal val="visible"/>
                                      </p:to>
                                    </p:set>
                                    <p:anim calcmode="discrete" valueType="clr">
                                      <p:cBhvr override="childStyle">
                                        <p:cTn id="21" dur="80"/>
                                        <p:tgtEl>
                                          <p:spTgt spid="2048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0481">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20481">
                                            <p:txEl>
                                              <p:pRg st="5" end="5"/>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0481">
                                            <p:txEl>
                                              <p:pRg st="7" end="7"/>
                                            </p:txEl>
                                          </p:spTgt>
                                        </p:tgtEl>
                                        <p:attrNameLst>
                                          <p:attrName>style.visibility</p:attrName>
                                        </p:attrNameLst>
                                      </p:cBhvr>
                                      <p:to>
                                        <p:strVal val="visible"/>
                                      </p:to>
                                    </p:set>
                                    <p:anim calcmode="discrete" valueType="clr">
                                      <p:cBhvr override="childStyle">
                                        <p:cTn id="28" dur="80"/>
                                        <p:tgtEl>
                                          <p:spTgt spid="2048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0481">
                                            <p:txEl>
                                              <p:pRg st="7" end="7"/>
                                            </p:txEl>
                                          </p:spTgt>
                                        </p:tgtEl>
                                        <p:attrNameLst>
                                          <p:attrName>fillcolor</p:attrName>
                                        </p:attrNameLst>
                                      </p:cBhvr>
                                      <p:tavLst>
                                        <p:tav tm="0">
                                          <p:val>
                                            <p:clrVal>
                                              <a:schemeClr val="accent2"/>
                                            </p:clrVal>
                                          </p:val>
                                        </p:tav>
                                        <p:tav tm="50000">
                                          <p:val>
                                            <p:clrVal>
                                              <a:schemeClr val="hlink"/>
                                            </p:clrVal>
                                          </p:val>
                                        </p:tav>
                                      </p:tavLst>
                                    </p:anim>
                                    <p:set>
                                      <p:cBhvr>
                                        <p:cTn id="30" dur="80"/>
                                        <p:tgtEl>
                                          <p:spTgt spid="20481">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10" name="Rectangle 106"/>
          <p:cNvSpPr>
            <a:spLocks noChangeArrowheads="1"/>
          </p:cNvSpPr>
          <p:nvPr/>
        </p:nvSpPr>
        <p:spPr bwMode="auto">
          <a:xfrm>
            <a:off x="152400" y="152400"/>
            <a:ext cx="87630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Diffusion</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is the movement of </a:t>
            </a:r>
            <a:r>
              <a:rPr kumimoji="0" lang="en-US" sz="2800" i="0" strike="noStrike" cap="none" normalizeH="0" baseline="0" dirty="0" smtClean="0">
                <a:ln>
                  <a:noFill/>
                </a:ln>
                <a:effectLst/>
                <a:latin typeface="Calibri" pitchFamily="34" charset="0"/>
                <a:ea typeface="Times New Roman" pitchFamily="18" charset="0"/>
                <a:cs typeface="Arial" pitchFamily="34" charset="0"/>
              </a:rPr>
              <a:t>small</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particles across a </a:t>
            </a:r>
            <a:r>
              <a:rPr kumimoji="0" lang="en-US" sz="2800" i="0" strike="noStrike" cap="none" normalizeH="0" baseline="0" dirty="0" smtClean="0">
                <a:ln>
                  <a:noFill/>
                </a:ln>
                <a:effectLst/>
                <a:latin typeface="Calibri" pitchFamily="34" charset="0"/>
                <a:ea typeface="Times New Roman" pitchFamily="18" charset="0"/>
                <a:cs typeface="Arial" pitchFamily="34" charset="0"/>
              </a:rPr>
              <a:t>selectively permeable </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membrane until </a:t>
            </a:r>
            <a:r>
              <a:rPr kumimoji="0" lang="en-US" sz="2800" i="0" strike="noStrike" cap="none" normalizeH="0" baseline="0" dirty="0" smtClean="0">
                <a:ln>
                  <a:noFill/>
                </a:ln>
                <a:effectLst/>
                <a:latin typeface="Calibri" pitchFamily="34" charset="0"/>
                <a:ea typeface="Times New Roman" pitchFamily="18" charset="0"/>
                <a:cs typeface="Arial" pitchFamily="34" charset="0"/>
              </a:rPr>
              <a:t>equilibrium</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 is reached.</a:t>
            </a:r>
            <a:endParaRPr kumimoji="0" lang="en-US" sz="28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i="0" u="none" strike="noStrike" cap="none" normalizeH="0" baseline="0" dirty="0" smtClean="0">
              <a:ln>
                <a:noFill/>
              </a:ln>
              <a:effectLst/>
              <a:latin typeface="Calibri" pitchFamily="34" charset="0"/>
              <a:ea typeface="Times New Roman" pitchFamily="18" charset="0"/>
              <a:cs typeface="Arial" pitchFamily="34" charset="0"/>
            </a:endParaRPr>
          </a:p>
          <a:p>
            <a:pPr marL="228600" marR="0" lvl="0" algn="l" defTabSz="914400" rtl="0" eaLnBrk="0" fontAlgn="base" latinLnBrk="0" hangingPunct="0">
              <a:lnSpc>
                <a:spcPct val="100000"/>
              </a:lnSpc>
              <a:spcBef>
                <a:spcPct val="0"/>
              </a:spcBef>
              <a:spcAft>
                <a:spcPct val="0"/>
              </a:spcAft>
              <a:buClrTx/>
              <a:buSzTx/>
              <a:buFontTx/>
              <a:buNone/>
              <a:tabLst/>
            </a:pPr>
            <a:r>
              <a:rPr kumimoji="0" lang="en-US" sz="2800" i="0" u="none" strike="noStrike" cap="none" normalizeH="0" baseline="0" dirty="0" smtClean="0">
                <a:ln>
                  <a:noFill/>
                </a:ln>
                <a:effectLst/>
                <a:latin typeface="Calibri" pitchFamily="34" charset="0"/>
                <a:ea typeface="Times New Roman" pitchFamily="18" charset="0"/>
                <a:cs typeface="Arial" pitchFamily="34" charset="0"/>
              </a:rPr>
              <a:t>These particles move from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8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800" i="0" u="none" strike="noStrike" cap="none" normalizeH="0" baseline="0" dirty="0" smtClean="0">
                <a:ln>
                  <a:noFill/>
                </a:ln>
                <a:effectLst/>
                <a:latin typeface="Calibri" pitchFamily="34" charset="0"/>
                <a:ea typeface="Times New Roman" pitchFamily="18" charset="0"/>
                <a:cs typeface="Arial" pitchFamily="34" charset="0"/>
              </a:rPr>
              <a:t>to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800" i="0" strike="noStrike" cap="none" normalizeH="0" baseline="0" dirty="0" smtClean="0">
                <a:ln>
                  <a:noFill/>
                </a:ln>
                <a:effectLst/>
                <a:latin typeface="Calibri" pitchFamily="34" charset="0"/>
                <a:ea typeface="Times New Roman" pitchFamily="18" charset="0"/>
                <a:cs typeface="Arial" pitchFamily="34" charset="0"/>
              </a:rPr>
              <a:t>.</a:t>
            </a:r>
            <a:endParaRPr kumimoji="0" lang="en-US" sz="2800" i="0"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1505" name="Group 1"/>
          <p:cNvGrpSpPr>
            <a:grpSpLocks/>
          </p:cNvGrpSpPr>
          <p:nvPr/>
        </p:nvGrpSpPr>
        <p:grpSpPr bwMode="auto">
          <a:xfrm>
            <a:off x="1905000" y="3505200"/>
            <a:ext cx="5867804" cy="2301875"/>
            <a:chOff x="3094" y="13230"/>
            <a:chExt cx="6950" cy="1971"/>
          </a:xfrm>
        </p:grpSpPr>
        <p:grpSp>
          <p:nvGrpSpPr>
            <p:cNvPr id="21509" name="Group 5"/>
            <p:cNvGrpSpPr>
              <a:grpSpLocks/>
            </p:cNvGrpSpPr>
            <p:nvPr/>
          </p:nvGrpSpPr>
          <p:grpSpPr bwMode="auto">
            <a:xfrm>
              <a:off x="3094" y="13230"/>
              <a:ext cx="4752" cy="1839"/>
              <a:chOff x="2920" y="12961"/>
              <a:chExt cx="4985" cy="2079"/>
            </a:xfrm>
          </p:grpSpPr>
          <p:grpSp>
            <p:nvGrpSpPr>
              <p:cNvPr id="21524" name="Group 20"/>
              <p:cNvGrpSpPr>
                <a:grpSpLocks/>
              </p:cNvGrpSpPr>
              <p:nvPr/>
            </p:nvGrpSpPr>
            <p:grpSpPr bwMode="auto">
              <a:xfrm>
                <a:off x="2920" y="13544"/>
                <a:ext cx="4985" cy="1198"/>
                <a:chOff x="2920" y="14130"/>
                <a:chExt cx="4985" cy="1198"/>
              </a:xfrm>
            </p:grpSpPr>
            <p:grpSp>
              <p:nvGrpSpPr>
                <p:cNvPr id="21526" name="Group 22"/>
                <p:cNvGrpSpPr>
                  <a:grpSpLocks/>
                </p:cNvGrpSpPr>
                <p:nvPr/>
              </p:nvGrpSpPr>
              <p:grpSpPr bwMode="auto">
                <a:xfrm>
                  <a:off x="2920" y="14130"/>
                  <a:ext cx="4985" cy="1051"/>
                  <a:chOff x="1815" y="1649"/>
                  <a:chExt cx="4984" cy="1051"/>
                </a:xfrm>
              </p:grpSpPr>
              <p:grpSp>
                <p:nvGrpSpPr>
                  <p:cNvPr id="21583" name="Group 79"/>
                  <p:cNvGrpSpPr>
                    <a:grpSpLocks/>
                  </p:cNvGrpSpPr>
                  <p:nvPr/>
                </p:nvGrpSpPr>
                <p:grpSpPr bwMode="auto">
                  <a:xfrm>
                    <a:off x="1815" y="1649"/>
                    <a:ext cx="1054" cy="1047"/>
                    <a:chOff x="1815" y="1649"/>
                    <a:chExt cx="1054" cy="1047"/>
                  </a:xfrm>
                </p:grpSpPr>
                <p:grpSp>
                  <p:nvGrpSpPr>
                    <p:cNvPr id="21597" name="Group 93"/>
                    <p:cNvGrpSpPr>
                      <a:grpSpLocks/>
                    </p:cNvGrpSpPr>
                    <p:nvPr/>
                  </p:nvGrpSpPr>
                  <p:grpSpPr bwMode="auto">
                    <a:xfrm rot="10800000">
                      <a:off x="1820" y="2244"/>
                      <a:ext cx="1049" cy="452"/>
                      <a:chOff x="1815" y="1485"/>
                      <a:chExt cx="1350" cy="660"/>
                    </a:xfrm>
                  </p:grpSpPr>
                  <p:grpSp>
                    <p:nvGrpSpPr>
                      <p:cNvPr id="21606" name="Group 102"/>
                      <p:cNvGrpSpPr>
                        <a:grpSpLocks/>
                      </p:cNvGrpSpPr>
                      <p:nvPr/>
                    </p:nvGrpSpPr>
                    <p:grpSpPr bwMode="auto">
                      <a:xfrm>
                        <a:off x="1815" y="1485"/>
                        <a:ext cx="450" cy="660"/>
                        <a:chOff x="1815" y="1485"/>
                        <a:chExt cx="450" cy="660"/>
                      </a:xfrm>
                    </p:grpSpPr>
                    <p:sp>
                      <p:nvSpPr>
                        <p:cNvPr id="21609" name="Oval 10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8" name="AutoShape 10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7" name="AutoShape 10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602" name="Group 98"/>
                      <p:cNvGrpSpPr>
                        <a:grpSpLocks/>
                      </p:cNvGrpSpPr>
                      <p:nvPr/>
                    </p:nvGrpSpPr>
                    <p:grpSpPr bwMode="auto">
                      <a:xfrm>
                        <a:off x="2265" y="1485"/>
                        <a:ext cx="450" cy="660"/>
                        <a:chOff x="1815" y="1485"/>
                        <a:chExt cx="450" cy="660"/>
                      </a:xfrm>
                    </p:grpSpPr>
                    <p:sp>
                      <p:nvSpPr>
                        <p:cNvPr id="21605" name="Oval 10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4" name="AutoShape 10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3" name="AutoShape 9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98" name="Group 94"/>
                      <p:cNvGrpSpPr>
                        <a:grpSpLocks/>
                      </p:cNvGrpSpPr>
                      <p:nvPr/>
                    </p:nvGrpSpPr>
                    <p:grpSpPr bwMode="auto">
                      <a:xfrm>
                        <a:off x="2715" y="1485"/>
                        <a:ext cx="450" cy="660"/>
                        <a:chOff x="1815" y="1485"/>
                        <a:chExt cx="450" cy="660"/>
                      </a:xfrm>
                    </p:grpSpPr>
                    <p:sp>
                      <p:nvSpPr>
                        <p:cNvPr id="21601" name="Oval 9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00" name="AutoShape 9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9" name="AutoShape 9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84" name="Group 80"/>
                    <p:cNvGrpSpPr>
                      <a:grpSpLocks/>
                    </p:cNvGrpSpPr>
                    <p:nvPr/>
                  </p:nvGrpSpPr>
                  <p:grpSpPr bwMode="auto">
                    <a:xfrm>
                      <a:off x="1815" y="1649"/>
                      <a:ext cx="1049" cy="452"/>
                      <a:chOff x="1815" y="1485"/>
                      <a:chExt cx="1350" cy="660"/>
                    </a:xfrm>
                  </p:grpSpPr>
                  <p:grpSp>
                    <p:nvGrpSpPr>
                      <p:cNvPr id="21593" name="Group 89"/>
                      <p:cNvGrpSpPr>
                        <a:grpSpLocks/>
                      </p:cNvGrpSpPr>
                      <p:nvPr/>
                    </p:nvGrpSpPr>
                    <p:grpSpPr bwMode="auto">
                      <a:xfrm>
                        <a:off x="1815" y="1485"/>
                        <a:ext cx="450" cy="660"/>
                        <a:chOff x="1815" y="1485"/>
                        <a:chExt cx="450" cy="660"/>
                      </a:xfrm>
                    </p:grpSpPr>
                    <p:sp>
                      <p:nvSpPr>
                        <p:cNvPr id="21596" name="Oval 9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5" name="AutoShape 9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4" name="AutoShape 9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89" name="Group 85"/>
                      <p:cNvGrpSpPr>
                        <a:grpSpLocks/>
                      </p:cNvGrpSpPr>
                      <p:nvPr/>
                    </p:nvGrpSpPr>
                    <p:grpSpPr bwMode="auto">
                      <a:xfrm>
                        <a:off x="2265" y="1485"/>
                        <a:ext cx="450" cy="660"/>
                        <a:chOff x="1815" y="1485"/>
                        <a:chExt cx="450" cy="660"/>
                      </a:xfrm>
                    </p:grpSpPr>
                    <p:sp>
                      <p:nvSpPr>
                        <p:cNvPr id="21592" name="Oval 8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1" name="AutoShape 8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90" name="AutoShape 8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85" name="Group 81"/>
                      <p:cNvGrpSpPr>
                        <a:grpSpLocks/>
                      </p:cNvGrpSpPr>
                      <p:nvPr/>
                    </p:nvGrpSpPr>
                    <p:grpSpPr bwMode="auto">
                      <a:xfrm>
                        <a:off x="2715" y="1485"/>
                        <a:ext cx="450" cy="660"/>
                        <a:chOff x="1815" y="1485"/>
                        <a:chExt cx="450" cy="660"/>
                      </a:xfrm>
                    </p:grpSpPr>
                    <p:sp>
                      <p:nvSpPr>
                        <p:cNvPr id="21588" name="Oval 8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7" name="AutoShape 8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6" name="AutoShape 8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1556" name="Group 52"/>
                  <p:cNvGrpSpPr>
                    <a:grpSpLocks/>
                  </p:cNvGrpSpPr>
                  <p:nvPr/>
                </p:nvGrpSpPr>
                <p:grpSpPr bwMode="auto">
                  <a:xfrm>
                    <a:off x="3895" y="1649"/>
                    <a:ext cx="1054" cy="1047"/>
                    <a:chOff x="1815" y="1649"/>
                    <a:chExt cx="1054" cy="1047"/>
                  </a:xfrm>
                </p:grpSpPr>
                <p:grpSp>
                  <p:nvGrpSpPr>
                    <p:cNvPr id="21570" name="Group 66"/>
                    <p:cNvGrpSpPr>
                      <a:grpSpLocks/>
                    </p:cNvGrpSpPr>
                    <p:nvPr/>
                  </p:nvGrpSpPr>
                  <p:grpSpPr bwMode="auto">
                    <a:xfrm rot="10800000">
                      <a:off x="1820" y="2244"/>
                      <a:ext cx="1049" cy="452"/>
                      <a:chOff x="1815" y="1485"/>
                      <a:chExt cx="1350" cy="660"/>
                    </a:xfrm>
                  </p:grpSpPr>
                  <p:grpSp>
                    <p:nvGrpSpPr>
                      <p:cNvPr id="21579" name="Group 75"/>
                      <p:cNvGrpSpPr>
                        <a:grpSpLocks/>
                      </p:cNvGrpSpPr>
                      <p:nvPr/>
                    </p:nvGrpSpPr>
                    <p:grpSpPr bwMode="auto">
                      <a:xfrm>
                        <a:off x="1815" y="1485"/>
                        <a:ext cx="450" cy="660"/>
                        <a:chOff x="1815" y="1485"/>
                        <a:chExt cx="450" cy="660"/>
                      </a:xfrm>
                    </p:grpSpPr>
                    <p:sp>
                      <p:nvSpPr>
                        <p:cNvPr id="21582" name="Oval 7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1" name="AutoShape 7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80" name="AutoShape 7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75" name="Group 71"/>
                      <p:cNvGrpSpPr>
                        <a:grpSpLocks/>
                      </p:cNvGrpSpPr>
                      <p:nvPr/>
                    </p:nvGrpSpPr>
                    <p:grpSpPr bwMode="auto">
                      <a:xfrm>
                        <a:off x="2265" y="1485"/>
                        <a:ext cx="450" cy="660"/>
                        <a:chOff x="1815" y="1485"/>
                        <a:chExt cx="450" cy="660"/>
                      </a:xfrm>
                    </p:grpSpPr>
                    <p:sp>
                      <p:nvSpPr>
                        <p:cNvPr id="21578" name="Oval 7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7" name="AutoShape 7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6" name="AutoShape 7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71" name="Group 67"/>
                      <p:cNvGrpSpPr>
                        <a:grpSpLocks/>
                      </p:cNvGrpSpPr>
                      <p:nvPr/>
                    </p:nvGrpSpPr>
                    <p:grpSpPr bwMode="auto">
                      <a:xfrm>
                        <a:off x="2715" y="1485"/>
                        <a:ext cx="450" cy="660"/>
                        <a:chOff x="1815" y="1485"/>
                        <a:chExt cx="450" cy="660"/>
                      </a:xfrm>
                    </p:grpSpPr>
                    <p:sp>
                      <p:nvSpPr>
                        <p:cNvPr id="21574" name="Oval 7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3" name="AutoShape 6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72" name="AutoShape 6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57" name="Group 53"/>
                    <p:cNvGrpSpPr>
                      <a:grpSpLocks/>
                    </p:cNvGrpSpPr>
                    <p:nvPr/>
                  </p:nvGrpSpPr>
                  <p:grpSpPr bwMode="auto">
                    <a:xfrm>
                      <a:off x="1815" y="1649"/>
                      <a:ext cx="1049" cy="452"/>
                      <a:chOff x="1815" y="1485"/>
                      <a:chExt cx="1350" cy="660"/>
                    </a:xfrm>
                  </p:grpSpPr>
                  <p:grpSp>
                    <p:nvGrpSpPr>
                      <p:cNvPr id="21566" name="Group 62"/>
                      <p:cNvGrpSpPr>
                        <a:grpSpLocks/>
                      </p:cNvGrpSpPr>
                      <p:nvPr/>
                    </p:nvGrpSpPr>
                    <p:grpSpPr bwMode="auto">
                      <a:xfrm>
                        <a:off x="1815" y="1485"/>
                        <a:ext cx="450" cy="660"/>
                        <a:chOff x="1815" y="1485"/>
                        <a:chExt cx="450" cy="660"/>
                      </a:xfrm>
                    </p:grpSpPr>
                    <p:sp>
                      <p:nvSpPr>
                        <p:cNvPr id="21569" name="Oval 6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8" name="AutoShape 6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7" name="AutoShape 6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62" name="Group 58"/>
                      <p:cNvGrpSpPr>
                        <a:grpSpLocks/>
                      </p:cNvGrpSpPr>
                      <p:nvPr/>
                    </p:nvGrpSpPr>
                    <p:grpSpPr bwMode="auto">
                      <a:xfrm>
                        <a:off x="2265" y="1485"/>
                        <a:ext cx="450" cy="660"/>
                        <a:chOff x="1815" y="1485"/>
                        <a:chExt cx="450" cy="660"/>
                      </a:xfrm>
                    </p:grpSpPr>
                    <p:sp>
                      <p:nvSpPr>
                        <p:cNvPr id="21565" name="Oval 6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4" name="AutoShape 6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3" name="AutoShape 5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58" name="Group 54"/>
                      <p:cNvGrpSpPr>
                        <a:grpSpLocks/>
                      </p:cNvGrpSpPr>
                      <p:nvPr/>
                    </p:nvGrpSpPr>
                    <p:grpSpPr bwMode="auto">
                      <a:xfrm>
                        <a:off x="2715" y="1485"/>
                        <a:ext cx="450" cy="660"/>
                        <a:chOff x="1815" y="1485"/>
                        <a:chExt cx="450" cy="660"/>
                      </a:xfrm>
                    </p:grpSpPr>
                    <p:sp>
                      <p:nvSpPr>
                        <p:cNvPr id="21561" name="Oval 5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60" name="AutoShape 5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9" name="AutoShape 5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1529" name="Group 25"/>
                  <p:cNvGrpSpPr>
                    <a:grpSpLocks/>
                  </p:cNvGrpSpPr>
                  <p:nvPr/>
                </p:nvGrpSpPr>
                <p:grpSpPr bwMode="auto">
                  <a:xfrm>
                    <a:off x="5745" y="1653"/>
                    <a:ext cx="1054" cy="1047"/>
                    <a:chOff x="1815" y="1649"/>
                    <a:chExt cx="1054" cy="1047"/>
                  </a:xfrm>
                </p:grpSpPr>
                <p:grpSp>
                  <p:nvGrpSpPr>
                    <p:cNvPr id="21543" name="Group 39"/>
                    <p:cNvGrpSpPr>
                      <a:grpSpLocks/>
                    </p:cNvGrpSpPr>
                    <p:nvPr/>
                  </p:nvGrpSpPr>
                  <p:grpSpPr bwMode="auto">
                    <a:xfrm rot="10800000">
                      <a:off x="1820" y="2244"/>
                      <a:ext cx="1049" cy="452"/>
                      <a:chOff x="1815" y="1485"/>
                      <a:chExt cx="1350" cy="660"/>
                    </a:xfrm>
                  </p:grpSpPr>
                  <p:grpSp>
                    <p:nvGrpSpPr>
                      <p:cNvPr id="21552" name="Group 48"/>
                      <p:cNvGrpSpPr>
                        <a:grpSpLocks/>
                      </p:cNvGrpSpPr>
                      <p:nvPr/>
                    </p:nvGrpSpPr>
                    <p:grpSpPr bwMode="auto">
                      <a:xfrm>
                        <a:off x="1815" y="1485"/>
                        <a:ext cx="450" cy="660"/>
                        <a:chOff x="1815" y="1485"/>
                        <a:chExt cx="450" cy="660"/>
                      </a:xfrm>
                    </p:grpSpPr>
                    <p:sp>
                      <p:nvSpPr>
                        <p:cNvPr id="21555" name="Oval 5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4" name="AutoShape 5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3" name="AutoShape 4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48" name="Group 44"/>
                      <p:cNvGrpSpPr>
                        <a:grpSpLocks/>
                      </p:cNvGrpSpPr>
                      <p:nvPr/>
                    </p:nvGrpSpPr>
                    <p:grpSpPr bwMode="auto">
                      <a:xfrm>
                        <a:off x="2265" y="1485"/>
                        <a:ext cx="450" cy="660"/>
                        <a:chOff x="1815" y="1485"/>
                        <a:chExt cx="450" cy="660"/>
                      </a:xfrm>
                    </p:grpSpPr>
                    <p:sp>
                      <p:nvSpPr>
                        <p:cNvPr id="21551" name="Oval 47"/>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50" name="AutoShape 46"/>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9" name="AutoShape 45"/>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44" name="Group 40"/>
                      <p:cNvGrpSpPr>
                        <a:grpSpLocks/>
                      </p:cNvGrpSpPr>
                      <p:nvPr/>
                    </p:nvGrpSpPr>
                    <p:grpSpPr bwMode="auto">
                      <a:xfrm>
                        <a:off x="2715" y="1485"/>
                        <a:ext cx="450" cy="660"/>
                        <a:chOff x="1815" y="1485"/>
                        <a:chExt cx="450" cy="660"/>
                      </a:xfrm>
                    </p:grpSpPr>
                    <p:sp>
                      <p:nvSpPr>
                        <p:cNvPr id="21547" name="Oval 4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6" name="AutoShape 4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5" name="AutoShape 4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1530" name="Group 26"/>
                    <p:cNvGrpSpPr>
                      <a:grpSpLocks/>
                    </p:cNvGrpSpPr>
                    <p:nvPr/>
                  </p:nvGrpSpPr>
                  <p:grpSpPr bwMode="auto">
                    <a:xfrm>
                      <a:off x="1815" y="1649"/>
                      <a:ext cx="1049" cy="452"/>
                      <a:chOff x="1815" y="1485"/>
                      <a:chExt cx="1350" cy="660"/>
                    </a:xfrm>
                  </p:grpSpPr>
                  <p:grpSp>
                    <p:nvGrpSpPr>
                      <p:cNvPr id="21539" name="Group 35"/>
                      <p:cNvGrpSpPr>
                        <a:grpSpLocks/>
                      </p:cNvGrpSpPr>
                      <p:nvPr/>
                    </p:nvGrpSpPr>
                    <p:grpSpPr bwMode="auto">
                      <a:xfrm>
                        <a:off x="1815" y="1485"/>
                        <a:ext cx="450" cy="660"/>
                        <a:chOff x="1815" y="1485"/>
                        <a:chExt cx="450" cy="660"/>
                      </a:xfrm>
                    </p:grpSpPr>
                    <p:sp>
                      <p:nvSpPr>
                        <p:cNvPr id="21542" name="Oval 3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1" name="AutoShape 3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40" name="AutoShape 3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35" name="Group 31"/>
                      <p:cNvGrpSpPr>
                        <a:grpSpLocks/>
                      </p:cNvGrpSpPr>
                      <p:nvPr/>
                    </p:nvGrpSpPr>
                    <p:grpSpPr bwMode="auto">
                      <a:xfrm>
                        <a:off x="2265" y="1485"/>
                        <a:ext cx="450" cy="660"/>
                        <a:chOff x="1815" y="1485"/>
                        <a:chExt cx="450" cy="660"/>
                      </a:xfrm>
                    </p:grpSpPr>
                    <p:sp>
                      <p:nvSpPr>
                        <p:cNvPr id="21538" name="Oval 3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7" name="AutoShape 3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6" name="AutoShape 3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1531" name="Group 27"/>
                      <p:cNvGrpSpPr>
                        <a:grpSpLocks/>
                      </p:cNvGrpSpPr>
                      <p:nvPr/>
                    </p:nvGrpSpPr>
                    <p:grpSpPr bwMode="auto">
                      <a:xfrm>
                        <a:off x="2715" y="1485"/>
                        <a:ext cx="450" cy="660"/>
                        <a:chOff x="1815" y="1485"/>
                        <a:chExt cx="450" cy="660"/>
                      </a:xfrm>
                    </p:grpSpPr>
                    <p:sp>
                      <p:nvSpPr>
                        <p:cNvPr id="21534" name="Oval 30"/>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3" name="AutoShape 29"/>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32" name="AutoShape 28"/>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21528" name="AutoShape 24"/>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27" name="Oval 23"/>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1525" name="AutoShape 21"/>
                <p:cNvSpPr>
                  <a:spLocks noChangeShapeType="1"/>
                </p:cNvSpPr>
                <p:nvPr/>
              </p:nvSpPr>
              <p:spPr bwMode="auto">
                <a:xfrm>
                  <a:off x="3619" y="14130"/>
                  <a:ext cx="6" cy="1198"/>
                </a:xfrm>
                <a:prstGeom prst="straightConnector1">
                  <a:avLst/>
                </a:prstGeom>
                <a:noFill/>
                <a:ln w="76200">
                  <a:solidFill>
                    <a:srgbClr val="C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grpSp>
            <p:nvGrpSpPr>
              <p:cNvPr id="21515" name="Group 11"/>
              <p:cNvGrpSpPr>
                <a:grpSpLocks/>
              </p:cNvGrpSpPr>
              <p:nvPr/>
            </p:nvGrpSpPr>
            <p:grpSpPr bwMode="auto">
              <a:xfrm>
                <a:off x="3286" y="12961"/>
                <a:ext cx="4044" cy="480"/>
                <a:chOff x="3286" y="13547"/>
                <a:chExt cx="4044" cy="480"/>
              </a:xfrm>
            </p:grpSpPr>
            <p:sp>
              <p:nvSpPr>
                <p:cNvPr id="21523" name="Oval 19"/>
                <p:cNvSpPr>
                  <a:spLocks noChangeArrowheads="1"/>
                </p:cNvSpPr>
                <p:nvPr/>
              </p:nvSpPr>
              <p:spPr bwMode="auto">
                <a:xfrm>
                  <a:off x="7102"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2" name="Oval 18"/>
                <p:cNvSpPr>
                  <a:spLocks noChangeArrowheads="1"/>
                </p:cNvSpPr>
                <p:nvPr/>
              </p:nvSpPr>
              <p:spPr bwMode="auto">
                <a:xfrm>
                  <a:off x="3286" y="1354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1" name="Oval 17"/>
                <p:cNvSpPr>
                  <a:spLocks noChangeArrowheads="1"/>
                </p:cNvSpPr>
                <p:nvPr/>
              </p:nvSpPr>
              <p:spPr bwMode="auto">
                <a:xfrm>
                  <a:off x="3830"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20" name="Oval 16"/>
                <p:cNvSpPr>
                  <a:spLocks noChangeArrowheads="1"/>
                </p:cNvSpPr>
                <p:nvPr/>
              </p:nvSpPr>
              <p:spPr bwMode="auto">
                <a:xfrm>
                  <a:off x="4323"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9" name="Oval 15"/>
                <p:cNvSpPr>
                  <a:spLocks noChangeArrowheads="1"/>
                </p:cNvSpPr>
                <p:nvPr/>
              </p:nvSpPr>
              <p:spPr bwMode="auto">
                <a:xfrm>
                  <a:off x="4894"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8" name="Oval 14"/>
                <p:cNvSpPr>
                  <a:spLocks noChangeArrowheads="1"/>
                </p:cNvSpPr>
                <p:nvPr/>
              </p:nvSpPr>
              <p:spPr bwMode="auto">
                <a:xfrm>
                  <a:off x="5477" y="1354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7" name="Oval 13"/>
                <p:cNvSpPr>
                  <a:spLocks noChangeArrowheads="1"/>
                </p:cNvSpPr>
                <p:nvPr/>
              </p:nvSpPr>
              <p:spPr bwMode="auto">
                <a:xfrm>
                  <a:off x="5950" y="13787"/>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6" name="Oval 12"/>
                <p:cNvSpPr>
                  <a:spLocks noChangeArrowheads="1"/>
                </p:cNvSpPr>
                <p:nvPr/>
              </p:nvSpPr>
              <p:spPr bwMode="auto">
                <a:xfrm>
                  <a:off x="6505" y="13631"/>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21510" name="Group 6"/>
              <p:cNvGrpSpPr>
                <a:grpSpLocks/>
              </p:cNvGrpSpPr>
              <p:nvPr/>
            </p:nvGrpSpPr>
            <p:grpSpPr bwMode="auto">
              <a:xfrm>
                <a:off x="3870" y="14800"/>
                <a:ext cx="2080" cy="240"/>
                <a:chOff x="3870" y="1225"/>
                <a:chExt cx="2080" cy="240"/>
              </a:xfrm>
            </p:grpSpPr>
            <p:sp>
              <p:nvSpPr>
                <p:cNvPr id="21514" name="Oval 10"/>
                <p:cNvSpPr>
                  <a:spLocks noChangeArrowheads="1"/>
                </p:cNvSpPr>
                <p:nvPr/>
              </p:nvSpPr>
              <p:spPr bwMode="auto">
                <a:xfrm>
                  <a:off x="3870"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3" name="Oval 9"/>
                <p:cNvSpPr>
                  <a:spLocks noChangeArrowheads="1"/>
                </p:cNvSpPr>
                <p:nvPr/>
              </p:nvSpPr>
              <p:spPr bwMode="auto">
                <a:xfrm>
                  <a:off x="4529"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2" name="Oval 8"/>
                <p:cNvSpPr>
                  <a:spLocks noChangeArrowheads="1"/>
                </p:cNvSpPr>
                <p:nvPr/>
              </p:nvSpPr>
              <p:spPr bwMode="auto">
                <a:xfrm>
                  <a:off x="5214"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1511" name="Oval 7"/>
                <p:cNvSpPr>
                  <a:spLocks noChangeArrowheads="1"/>
                </p:cNvSpPr>
                <p:nvPr/>
              </p:nvSpPr>
              <p:spPr bwMode="auto">
                <a:xfrm>
                  <a:off x="5722" y="1225"/>
                  <a:ext cx="228" cy="240"/>
                </a:xfrm>
                <a:prstGeom prst="ellipse">
                  <a:avLst/>
                </a:prstGeom>
                <a:solidFill>
                  <a:srgbClr val="000000"/>
                </a:solidFill>
                <a:ln w="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grpSp>
          <p:nvGrpSpPr>
            <p:cNvPr id="21506" name="Group 2"/>
            <p:cNvGrpSpPr>
              <a:grpSpLocks/>
            </p:cNvGrpSpPr>
            <p:nvPr/>
          </p:nvGrpSpPr>
          <p:grpSpPr bwMode="auto">
            <a:xfrm>
              <a:off x="7397" y="13259"/>
              <a:ext cx="2647" cy="1942"/>
              <a:chOff x="7508" y="13259"/>
              <a:chExt cx="2647" cy="1942"/>
            </a:xfrm>
          </p:grpSpPr>
          <p:sp>
            <p:nvSpPr>
              <p:cNvPr id="21508" name="Text Box 4"/>
              <p:cNvSpPr txBox="1">
                <a:spLocks noChangeArrowheads="1"/>
              </p:cNvSpPr>
              <p:nvPr/>
            </p:nvSpPr>
            <p:spPr bwMode="auto">
              <a:xfrm>
                <a:off x="7513" y="13259"/>
                <a:ext cx="2642" cy="3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outside of cell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7" name="Text Box 3"/>
              <p:cNvSpPr txBox="1">
                <a:spLocks noChangeArrowheads="1"/>
              </p:cNvSpPr>
              <p:nvPr/>
            </p:nvSpPr>
            <p:spPr bwMode="auto">
              <a:xfrm>
                <a:off x="7508" y="14805"/>
                <a:ext cx="2100" cy="3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inside of cell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21613" name="Rectangle 10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cs typeface="Arial" pitchFamily="34" charset="0"/>
              </a:rPr>
              <a:t/>
            </a:r>
            <a:br>
              <a:rPr kumimoji="0" lang="en-US" sz="11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1610">
                                            <p:txEl>
                                              <p:pRg st="2" end="2"/>
                                            </p:txEl>
                                          </p:spTgt>
                                        </p:tgtEl>
                                        <p:attrNameLst>
                                          <p:attrName>style.visibility</p:attrName>
                                        </p:attrNameLst>
                                      </p:cBhvr>
                                      <p:to>
                                        <p:strVal val="visible"/>
                                      </p:to>
                                    </p:set>
                                    <p:animEffect transition="in" filter="fade">
                                      <p:cBhvr>
                                        <p:cTn id="7" dur="1000"/>
                                        <p:tgtEl>
                                          <p:spTgt spid="21610">
                                            <p:txEl>
                                              <p:pRg st="2" end="2"/>
                                            </p:txEl>
                                          </p:spTgt>
                                        </p:tgtEl>
                                      </p:cBhvr>
                                    </p:animEffect>
                                    <p:anim calcmode="lin" valueType="num">
                                      <p:cBhvr>
                                        <p:cTn id="8" dur="1000" fill="hold"/>
                                        <p:tgtEl>
                                          <p:spTgt spid="2161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16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biologycorner.com/resources/diffusion-animated.gif"/>
          <p:cNvPicPr>
            <a:picLocks noChangeAspect="1" noChangeArrowheads="1" noCrop="1"/>
          </p:cNvPicPr>
          <p:nvPr/>
        </p:nvPicPr>
        <p:blipFill>
          <a:blip r:embed="rId2" cstate="print"/>
          <a:srcRect/>
          <a:stretch>
            <a:fillRect/>
          </a:stretch>
        </p:blipFill>
        <p:spPr bwMode="auto">
          <a:xfrm>
            <a:off x="2743200" y="1447800"/>
            <a:ext cx="3962400" cy="3962400"/>
          </a:xfrm>
          <a:prstGeom prst="rect">
            <a:avLst/>
          </a:prstGeom>
          <a:noFill/>
        </p:spPr>
      </p:pic>
      <p:sp>
        <p:nvSpPr>
          <p:cNvPr id="5" name="Rectangle 4"/>
          <p:cNvSpPr/>
          <p:nvPr/>
        </p:nvSpPr>
        <p:spPr>
          <a:xfrm>
            <a:off x="3048000" y="381000"/>
            <a:ext cx="3328155"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Diffusion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Rectangle 5"/>
          <p:cNvSpPr/>
          <p:nvPr/>
        </p:nvSpPr>
        <p:spPr>
          <a:xfrm>
            <a:off x="533400" y="5562600"/>
            <a:ext cx="8126455"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HIGH to LOW concentration</a:t>
            </a: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http://www.stjohn.ac.th/Department/school/bio_pix/osmosis.gif"/>
          <p:cNvPicPr>
            <a:picLocks noChangeAspect="1" noChangeArrowheads="1"/>
          </p:cNvPicPr>
          <p:nvPr/>
        </p:nvPicPr>
        <p:blipFill>
          <a:blip r:embed="rId2" cstate="print"/>
          <a:srcRect/>
          <a:stretch>
            <a:fillRect/>
          </a:stretch>
        </p:blipFill>
        <p:spPr bwMode="auto">
          <a:xfrm>
            <a:off x="796393" y="2514600"/>
            <a:ext cx="6219345" cy="4343401"/>
          </a:xfrm>
          <a:prstGeom prst="rect">
            <a:avLst/>
          </a:prstGeom>
          <a:noFill/>
        </p:spPr>
      </p:pic>
      <p:sp>
        <p:nvSpPr>
          <p:cNvPr id="24579" name="Rectangle 3"/>
          <p:cNvSpPr>
            <a:spLocks noChangeArrowheads="1"/>
          </p:cNvSpPr>
          <p:nvPr/>
        </p:nvSpPr>
        <p:spPr bwMode="auto">
          <a:xfrm>
            <a:off x="228600" y="228600"/>
            <a:ext cx="86106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Osmosis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is the </a:t>
            </a:r>
            <a:r>
              <a:rPr kumimoji="0" lang="en-US" sz="2800" i="0" strike="noStrike" cap="none" normalizeH="0" baseline="0" dirty="0" smtClean="0">
                <a:ln>
                  <a:noFill/>
                </a:ln>
                <a:effectLst/>
                <a:latin typeface="Calibri" pitchFamily="34" charset="0"/>
                <a:ea typeface="Times New Roman" pitchFamily="18" charset="0"/>
                <a:cs typeface="Arial" pitchFamily="34" charset="0"/>
              </a:rPr>
              <a:t>diffusion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water</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through a selectively permeable membrane.</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effectLst/>
              <a:latin typeface="Calibri" pitchFamily="34" charset="0"/>
              <a:ea typeface="Times New Roman" pitchFamily="18" charset="0"/>
              <a:cs typeface="Arial" pitchFamily="34" charset="0"/>
            </a:endParaRPr>
          </a:p>
          <a:p>
            <a:pPr marL="228600" marR="0" lvl="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Water diffuses across a membrane from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to an area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a:t>
            </a:r>
            <a:endParaRPr kumimoji="0" lang="en-US" sz="2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1" name="Rectangle 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7" name="Text Box 1"/>
          <p:cNvSpPr txBox="1">
            <a:spLocks noChangeArrowheads="1"/>
          </p:cNvSpPr>
          <p:nvPr/>
        </p:nvSpPr>
        <p:spPr bwMode="auto">
          <a:xfrm>
            <a:off x="6172200" y="3962400"/>
            <a:ext cx="2743200" cy="1600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Semi-permeable membrane is permeable to water, but not to sugar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animEffect transition="in" filter="fade">
                                      <p:cBhvr>
                                        <p:cTn id="7" dur="1000"/>
                                        <p:tgtEl>
                                          <p:spTgt spid="24579">
                                            <p:txEl>
                                              <p:pRg st="2" end="2"/>
                                            </p:txEl>
                                          </p:spTgt>
                                        </p:tgtEl>
                                      </p:cBhvr>
                                    </p:animEffect>
                                    <p:anim calcmode="lin" valueType="num">
                                      <p:cBhvr>
                                        <p:cTn id="8"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pcontent.answers.com/wikipedia/commons/thumb/c/cc/Scheme_simple_diffusion_in_cell_membrane-en.svg/626px-Scheme_simple_diffusion_in_cell_membrane-en.svg.png"/>
          <p:cNvPicPr>
            <a:picLocks noChangeAspect="1" noChangeArrowheads="1"/>
          </p:cNvPicPr>
          <p:nvPr/>
        </p:nvPicPr>
        <p:blipFill>
          <a:blip r:embed="rId2" cstate="print"/>
          <a:srcRect/>
          <a:stretch>
            <a:fillRect/>
          </a:stretch>
        </p:blipFill>
        <p:spPr bwMode="auto">
          <a:xfrm>
            <a:off x="685800" y="1066800"/>
            <a:ext cx="7890424" cy="5029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0" name="Rectangle 100"/>
          <p:cNvSpPr>
            <a:spLocks noChangeArrowheads="1"/>
          </p:cNvSpPr>
          <p:nvPr/>
        </p:nvSpPr>
        <p:spPr bwMode="auto">
          <a:xfrm>
            <a:off x="228600" y="551021"/>
            <a:ext cx="86868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Facilitated Diffusion</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is the movement of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larger molecules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like glucose through the cell membrane – larger molecules must be “helped”</a:t>
            </a:r>
          </a:p>
          <a:p>
            <a:pPr marL="228600" marR="0" lvl="0" indent="-228600" algn="l"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effectLst/>
              <a:latin typeface="Arial" pitchFamily="34" charset="0"/>
              <a:cs typeface="Arial" pitchFamily="34" charset="0"/>
            </a:endParaRPr>
          </a:p>
          <a:p>
            <a:pPr marL="228600" marR="0" lvl="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Proteins in the cell membrane form </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channels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for </a:t>
            </a:r>
            <a:r>
              <a:rPr kumimoji="0" lang="en-US" sz="2800" i="0" strike="noStrike" cap="none" normalizeH="0" baseline="0" dirty="0" smtClean="0">
                <a:ln>
                  <a:noFill/>
                </a:ln>
                <a:effectLst/>
                <a:latin typeface="Calibri" pitchFamily="34" charset="0"/>
                <a:ea typeface="Times New Roman" pitchFamily="18" charset="0"/>
                <a:cs typeface="Arial" pitchFamily="34" charset="0"/>
              </a:rPr>
              <a:t>large</a:t>
            </a:r>
            <a:r>
              <a:rPr kumimoji="0" lang="en-US" sz="2800" b="1" i="0" u="sng" strike="noStrike" cap="none" normalizeH="0" baseline="0" dirty="0" smtClean="0">
                <a:ln>
                  <a:noFill/>
                </a:ln>
                <a:effectLst/>
                <a:latin typeface="Calibri" pitchFamily="34" charset="0"/>
                <a:ea typeface="Times New Roman" pitchFamily="18" charset="0"/>
                <a:cs typeface="Arial" pitchFamily="34" charset="0"/>
              </a:rPr>
              <a:t> </a:t>
            </a:r>
            <a:r>
              <a:rPr kumimoji="0" lang="en-US" sz="2800" i="0" strike="noStrike" cap="none" normalizeH="0" baseline="0" dirty="0" smtClean="0">
                <a:ln>
                  <a:noFill/>
                </a:ln>
                <a:effectLst/>
                <a:latin typeface="Calibri" pitchFamily="34" charset="0"/>
                <a:ea typeface="Times New Roman" pitchFamily="18" charset="0"/>
                <a:cs typeface="Arial" pitchFamily="34" charset="0"/>
              </a:rPr>
              <a:t>molecules</a:t>
            </a:r>
            <a:r>
              <a:rPr kumimoji="0" lang="en-US" sz="2800" b="0" i="0" u="none" strike="noStrike" cap="none" normalizeH="0" baseline="0" dirty="0" smtClean="0">
                <a:ln>
                  <a:noFill/>
                </a:ln>
                <a:effectLst/>
                <a:latin typeface="Calibri" pitchFamily="34" charset="0"/>
                <a:ea typeface="Times New Roman" pitchFamily="18" charset="0"/>
                <a:cs typeface="Arial" pitchFamily="34" charset="0"/>
              </a:rPr>
              <a:t> to pass through </a:t>
            </a:r>
          </a:p>
          <a:p>
            <a:pPr marL="228600" marR="0" lvl="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5601" name="Group 1"/>
          <p:cNvGrpSpPr>
            <a:grpSpLocks/>
          </p:cNvGrpSpPr>
          <p:nvPr/>
        </p:nvGrpSpPr>
        <p:grpSpPr bwMode="auto">
          <a:xfrm>
            <a:off x="1524000" y="4191000"/>
            <a:ext cx="6705600" cy="2447925"/>
            <a:chOff x="2600" y="9012"/>
            <a:chExt cx="7540" cy="2418"/>
          </a:xfrm>
        </p:grpSpPr>
        <p:sp>
          <p:nvSpPr>
            <p:cNvPr id="25699" name="Text Box 99"/>
            <p:cNvSpPr txBox="1">
              <a:spLocks noChangeArrowheads="1"/>
            </p:cNvSpPr>
            <p:nvPr/>
          </p:nvSpPr>
          <p:spPr bwMode="auto">
            <a:xfrm>
              <a:off x="2600" y="9159"/>
              <a:ext cx="2232" cy="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outside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98" name="Text Box 98"/>
            <p:cNvSpPr txBox="1">
              <a:spLocks noChangeArrowheads="1"/>
            </p:cNvSpPr>
            <p:nvPr/>
          </p:nvSpPr>
          <p:spPr bwMode="auto">
            <a:xfrm>
              <a:off x="2647" y="10601"/>
              <a:ext cx="2644" cy="8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inside of cell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5602" name="Group 2"/>
            <p:cNvGrpSpPr>
              <a:grpSpLocks/>
            </p:cNvGrpSpPr>
            <p:nvPr/>
          </p:nvGrpSpPr>
          <p:grpSpPr bwMode="auto">
            <a:xfrm>
              <a:off x="3614" y="9012"/>
              <a:ext cx="6526" cy="1871"/>
              <a:chOff x="2735" y="5829"/>
              <a:chExt cx="8200" cy="2704"/>
            </a:xfrm>
          </p:grpSpPr>
          <p:sp>
            <p:nvSpPr>
              <p:cNvPr id="25697" name="Text Box 97"/>
              <p:cNvSpPr txBox="1">
                <a:spLocks noChangeArrowheads="1"/>
              </p:cNvSpPr>
              <p:nvPr/>
            </p:nvSpPr>
            <p:spPr bwMode="auto">
              <a:xfrm>
                <a:off x="7886" y="5829"/>
                <a:ext cx="3049" cy="7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Glucose molecules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5603" name="Group 3"/>
              <p:cNvGrpSpPr>
                <a:grpSpLocks/>
              </p:cNvGrpSpPr>
              <p:nvPr/>
            </p:nvGrpSpPr>
            <p:grpSpPr bwMode="auto">
              <a:xfrm>
                <a:off x="2735" y="5829"/>
                <a:ext cx="5189" cy="2704"/>
                <a:chOff x="2735" y="5829"/>
                <a:chExt cx="5189" cy="2704"/>
              </a:xfrm>
            </p:grpSpPr>
            <p:grpSp>
              <p:nvGrpSpPr>
                <p:cNvPr id="25613" name="Group 13"/>
                <p:cNvGrpSpPr>
                  <a:grpSpLocks/>
                </p:cNvGrpSpPr>
                <p:nvPr/>
              </p:nvGrpSpPr>
              <p:grpSpPr bwMode="auto">
                <a:xfrm>
                  <a:off x="2735" y="6737"/>
                  <a:ext cx="4985" cy="1051"/>
                  <a:chOff x="1815" y="1649"/>
                  <a:chExt cx="4984" cy="1051"/>
                </a:xfrm>
              </p:grpSpPr>
              <p:grpSp>
                <p:nvGrpSpPr>
                  <p:cNvPr id="25670" name="Group 70"/>
                  <p:cNvGrpSpPr>
                    <a:grpSpLocks/>
                  </p:cNvGrpSpPr>
                  <p:nvPr/>
                </p:nvGrpSpPr>
                <p:grpSpPr bwMode="auto">
                  <a:xfrm>
                    <a:off x="1815" y="1649"/>
                    <a:ext cx="1054" cy="1047"/>
                    <a:chOff x="1815" y="1649"/>
                    <a:chExt cx="1054" cy="1047"/>
                  </a:xfrm>
                </p:grpSpPr>
                <p:grpSp>
                  <p:nvGrpSpPr>
                    <p:cNvPr id="25684" name="Group 84"/>
                    <p:cNvGrpSpPr>
                      <a:grpSpLocks/>
                    </p:cNvGrpSpPr>
                    <p:nvPr/>
                  </p:nvGrpSpPr>
                  <p:grpSpPr bwMode="auto">
                    <a:xfrm rot="10800000">
                      <a:off x="1820" y="2244"/>
                      <a:ext cx="1049" cy="452"/>
                      <a:chOff x="1815" y="1485"/>
                      <a:chExt cx="1350" cy="660"/>
                    </a:xfrm>
                  </p:grpSpPr>
                  <p:grpSp>
                    <p:nvGrpSpPr>
                      <p:cNvPr id="25693" name="Group 93"/>
                      <p:cNvGrpSpPr>
                        <a:grpSpLocks/>
                      </p:cNvGrpSpPr>
                      <p:nvPr/>
                    </p:nvGrpSpPr>
                    <p:grpSpPr bwMode="auto">
                      <a:xfrm>
                        <a:off x="1815" y="1485"/>
                        <a:ext cx="450" cy="660"/>
                        <a:chOff x="1815" y="1485"/>
                        <a:chExt cx="450" cy="660"/>
                      </a:xfrm>
                    </p:grpSpPr>
                    <p:sp>
                      <p:nvSpPr>
                        <p:cNvPr id="25696" name="Oval 96"/>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95" name="AutoShape 95"/>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94" name="AutoShape 94"/>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89" name="Group 89"/>
                      <p:cNvGrpSpPr>
                        <a:grpSpLocks/>
                      </p:cNvGrpSpPr>
                      <p:nvPr/>
                    </p:nvGrpSpPr>
                    <p:grpSpPr bwMode="auto">
                      <a:xfrm>
                        <a:off x="2265" y="1485"/>
                        <a:ext cx="450" cy="660"/>
                        <a:chOff x="1815" y="1485"/>
                        <a:chExt cx="450" cy="660"/>
                      </a:xfrm>
                    </p:grpSpPr>
                    <p:sp>
                      <p:nvSpPr>
                        <p:cNvPr id="25692" name="Oval 9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91" name="AutoShape 9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90" name="AutoShape 9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85" name="Group 85"/>
                      <p:cNvGrpSpPr>
                        <a:grpSpLocks/>
                      </p:cNvGrpSpPr>
                      <p:nvPr/>
                    </p:nvGrpSpPr>
                    <p:grpSpPr bwMode="auto">
                      <a:xfrm>
                        <a:off x="2715" y="1485"/>
                        <a:ext cx="450" cy="660"/>
                        <a:chOff x="1815" y="1485"/>
                        <a:chExt cx="450" cy="660"/>
                      </a:xfrm>
                    </p:grpSpPr>
                    <p:sp>
                      <p:nvSpPr>
                        <p:cNvPr id="25688" name="Oval 8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87" name="AutoShape 8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86" name="AutoShape 8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5671" name="Group 71"/>
                    <p:cNvGrpSpPr>
                      <a:grpSpLocks/>
                    </p:cNvGrpSpPr>
                    <p:nvPr/>
                  </p:nvGrpSpPr>
                  <p:grpSpPr bwMode="auto">
                    <a:xfrm>
                      <a:off x="1815" y="1649"/>
                      <a:ext cx="1049" cy="452"/>
                      <a:chOff x="1815" y="1485"/>
                      <a:chExt cx="1350" cy="660"/>
                    </a:xfrm>
                  </p:grpSpPr>
                  <p:grpSp>
                    <p:nvGrpSpPr>
                      <p:cNvPr id="25680" name="Group 80"/>
                      <p:cNvGrpSpPr>
                        <a:grpSpLocks/>
                      </p:cNvGrpSpPr>
                      <p:nvPr/>
                    </p:nvGrpSpPr>
                    <p:grpSpPr bwMode="auto">
                      <a:xfrm>
                        <a:off x="1815" y="1485"/>
                        <a:ext cx="450" cy="660"/>
                        <a:chOff x="1815" y="1485"/>
                        <a:chExt cx="450" cy="660"/>
                      </a:xfrm>
                    </p:grpSpPr>
                    <p:sp>
                      <p:nvSpPr>
                        <p:cNvPr id="25683" name="Oval 83"/>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82" name="AutoShape 82"/>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81" name="AutoShape 81"/>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76" name="Group 76"/>
                      <p:cNvGrpSpPr>
                        <a:grpSpLocks/>
                      </p:cNvGrpSpPr>
                      <p:nvPr/>
                    </p:nvGrpSpPr>
                    <p:grpSpPr bwMode="auto">
                      <a:xfrm>
                        <a:off x="2265" y="1485"/>
                        <a:ext cx="450" cy="660"/>
                        <a:chOff x="1815" y="1485"/>
                        <a:chExt cx="450" cy="660"/>
                      </a:xfrm>
                    </p:grpSpPr>
                    <p:sp>
                      <p:nvSpPr>
                        <p:cNvPr id="25679" name="Oval 79"/>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78" name="AutoShape 78"/>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77" name="AutoShape 77"/>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72" name="Group 72"/>
                      <p:cNvGrpSpPr>
                        <a:grpSpLocks/>
                      </p:cNvGrpSpPr>
                      <p:nvPr/>
                    </p:nvGrpSpPr>
                    <p:grpSpPr bwMode="auto">
                      <a:xfrm>
                        <a:off x="2715" y="1485"/>
                        <a:ext cx="450" cy="660"/>
                        <a:chOff x="1815" y="1485"/>
                        <a:chExt cx="450" cy="660"/>
                      </a:xfrm>
                    </p:grpSpPr>
                    <p:sp>
                      <p:nvSpPr>
                        <p:cNvPr id="25675" name="Oval 7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74" name="AutoShape 7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73" name="AutoShape 7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5643" name="Group 43"/>
                  <p:cNvGrpSpPr>
                    <a:grpSpLocks/>
                  </p:cNvGrpSpPr>
                  <p:nvPr/>
                </p:nvGrpSpPr>
                <p:grpSpPr bwMode="auto">
                  <a:xfrm>
                    <a:off x="3895" y="1649"/>
                    <a:ext cx="1054" cy="1047"/>
                    <a:chOff x="1815" y="1649"/>
                    <a:chExt cx="1054" cy="1047"/>
                  </a:xfrm>
                </p:grpSpPr>
                <p:grpSp>
                  <p:nvGrpSpPr>
                    <p:cNvPr id="25657" name="Group 57"/>
                    <p:cNvGrpSpPr>
                      <a:grpSpLocks/>
                    </p:cNvGrpSpPr>
                    <p:nvPr/>
                  </p:nvGrpSpPr>
                  <p:grpSpPr bwMode="auto">
                    <a:xfrm rot="10800000">
                      <a:off x="1820" y="2244"/>
                      <a:ext cx="1049" cy="452"/>
                      <a:chOff x="1815" y="1485"/>
                      <a:chExt cx="1350" cy="660"/>
                    </a:xfrm>
                  </p:grpSpPr>
                  <p:grpSp>
                    <p:nvGrpSpPr>
                      <p:cNvPr id="25666" name="Group 66"/>
                      <p:cNvGrpSpPr>
                        <a:grpSpLocks/>
                      </p:cNvGrpSpPr>
                      <p:nvPr/>
                    </p:nvGrpSpPr>
                    <p:grpSpPr bwMode="auto">
                      <a:xfrm>
                        <a:off x="1815" y="1485"/>
                        <a:ext cx="450" cy="660"/>
                        <a:chOff x="1815" y="1485"/>
                        <a:chExt cx="450" cy="660"/>
                      </a:xfrm>
                    </p:grpSpPr>
                    <p:sp>
                      <p:nvSpPr>
                        <p:cNvPr id="25669" name="Oval 69"/>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8" name="AutoShape 68"/>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7" name="AutoShape 67"/>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62" name="Group 62"/>
                      <p:cNvGrpSpPr>
                        <a:grpSpLocks/>
                      </p:cNvGrpSpPr>
                      <p:nvPr/>
                    </p:nvGrpSpPr>
                    <p:grpSpPr bwMode="auto">
                      <a:xfrm>
                        <a:off x="2265" y="1485"/>
                        <a:ext cx="450" cy="660"/>
                        <a:chOff x="1815" y="1485"/>
                        <a:chExt cx="450" cy="660"/>
                      </a:xfrm>
                    </p:grpSpPr>
                    <p:sp>
                      <p:nvSpPr>
                        <p:cNvPr id="25665" name="Oval 6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4" name="AutoShape 6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3" name="AutoShape 6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58" name="Group 58"/>
                      <p:cNvGrpSpPr>
                        <a:grpSpLocks/>
                      </p:cNvGrpSpPr>
                      <p:nvPr/>
                    </p:nvGrpSpPr>
                    <p:grpSpPr bwMode="auto">
                      <a:xfrm>
                        <a:off x="2715" y="1485"/>
                        <a:ext cx="450" cy="660"/>
                        <a:chOff x="1815" y="1485"/>
                        <a:chExt cx="450" cy="660"/>
                      </a:xfrm>
                    </p:grpSpPr>
                    <p:sp>
                      <p:nvSpPr>
                        <p:cNvPr id="25661" name="Oval 6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0" name="AutoShape 6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59" name="AutoShape 5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5644" name="Group 44"/>
                    <p:cNvGrpSpPr>
                      <a:grpSpLocks/>
                    </p:cNvGrpSpPr>
                    <p:nvPr/>
                  </p:nvGrpSpPr>
                  <p:grpSpPr bwMode="auto">
                    <a:xfrm>
                      <a:off x="1815" y="1649"/>
                      <a:ext cx="1049" cy="452"/>
                      <a:chOff x="1815" y="1485"/>
                      <a:chExt cx="1350" cy="660"/>
                    </a:xfrm>
                  </p:grpSpPr>
                  <p:grpSp>
                    <p:nvGrpSpPr>
                      <p:cNvPr id="25653" name="Group 53"/>
                      <p:cNvGrpSpPr>
                        <a:grpSpLocks/>
                      </p:cNvGrpSpPr>
                      <p:nvPr/>
                    </p:nvGrpSpPr>
                    <p:grpSpPr bwMode="auto">
                      <a:xfrm>
                        <a:off x="1815" y="1485"/>
                        <a:ext cx="450" cy="660"/>
                        <a:chOff x="1815" y="1485"/>
                        <a:chExt cx="450" cy="660"/>
                      </a:xfrm>
                    </p:grpSpPr>
                    <p:sp>
                      <p:nvSpPr>
                        <p:cNvPr id="25656" name="Oval 56"/>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55" name="AutoShape 55"/>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54" name="AutoShape 54"/>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49" name="Group 49"/>
                      <p:cNvGrpSpPr>
                        <a:grpSpLocks/>
                      </p:cNvGrpSpPr>
                      <p:nvPr/>
                    </p:nvGrpSpPr>
                    <p:grpSpPr bwMode="auto">
                      <a:xfrm>
                        <a:off x="2265" y="1485"/>
                        <a:ext cx="450" cy="660"/>
                        <a:chOff x="1815" y="1485"/>
                        <a:chExt cx="450" cy="660"/>
                      </a:xfrm>
                    </p:grpSpPr>
                    <p:sp>
                      <p:nvSpPr>
                        <p:cNvPr id="25652" name="Oval 5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51" name="AutoShape 5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50" name="AutoShape 5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45" name="Group 45"/>
                      <p:cNvGrpSpPr>
                        <a:grpSpLocks/>
                      </p:cNvGrpSpPr>
                      <p:nvPr/>
                    </p:nvGrpSpPr>
                    <p:grpSpPr bwMode="auto">
                      <a:xfrm>
                        <a:off x="2715" y="1485"/>
                        <a:ext cx="450" cy="660"/>
                        <a:chOff x="1815" y="1485"/>
                        <a:chExt cx="450" cy="660"/>
                      </a:xfrm>
                    </p:grpSpPr>
                    <p:sp>
                      <p:nvSpPr>
                        <p:cNvPr id="25648" name="Oval 4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47" name="AutoShape 4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46" name="AutoShape 4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grpSp>
                <p:nvGrpSpPr>
                  <p:cNvPr id="25616" name="Group 16"/>
                  <p:cNvGrpSpPr>
                    <a:grpSpLocks/>
                  </p:cNvGrpSpPr>
                  <p:nvPr/>
                </p:nvGrpSpPr>
                <p:grpSpPr bwMode="auto">
                  <a:xfrm>
                    <a:off x="5745" y="1653"/>
                    <a:ext cx="1054" cy="1047"/>
                    <a:chOff x="1815" y="1649"/>
                    <a:chExt cx="1054" cy="1047"/>
                  </a:xfrm>
                </p:grpSpPr>
                <p:grpSp>
                  <p:nvGrpSpPr>
                    <p:cNvPr id="25630" name="Group 30"/>
                    <p:cNvGrpSpPr>
                      <a:grpSpLocks/>
                    </p:cNvGrpSpPr>
                    <p:nvPr/>
                  </p:nvGrpSpPr>
                  <p:grpSpPr bwMode="auto">
                    <a:xfrm rot="10800000">
                      <a:off x="1820" y="2244"/>
                      <a:ext cx="1049" cy="452"/>
                      <a:chOff x="1815" y="1485"/>
                      <a:chExt cx="1350" cy="660"/>
                    </a:xfrm>
                  </p:grpSpPr>
                  <p:grpSp>
                    <p:nvGrpSpPr>
                      <p:cNvPr id="25639" name="Group 39"/>
                      <p:cNvGrpSpPr>
                        <a:grpSpLocks/>
                      </p:cNvGrpSpPr>
                      <p:nvPr/>
                    </p:nvGrpSpPr>
                    <p:grpSpPr bwMode="auto">
                      <a:xfrm>
                        <a:off x="1815" y="1485"/>
                        <a:ext cx="450" cy="660"/>
                        <a:chOff x="1815" y="1485"/>
                        <a:chExt cx="450" cy="660"/>
                      </a:xfrm>
                    </p:grpSpPr>
                    <p:sp>
                      <p:nvSpPr>
                        <p:cNvPr id="25642" name="Oval 42"/>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41" name="AutoShape 41"/>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40" name="AutoShape 40"/>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35" name="Group 35"/>
                      <p:cNvGrpSpPr>
                        <a:grpSpLocks/>
                      </p:cNvGrpSpPr>
                      <p:nvPr/>
                    </p:nvGrpSpPr>
                    <p:grpSpPr bwMode="auto">
                      <a:xfrm>
                        <a:off x="2265" y="1485"/>
                        <a:ext cx="450" cy="660"/>
                        <a:chOff x="1815" y="1485"/>
                        <a:chExt cx="450" cy="660"/>
                      </a:xfrm>
                    </p:grpSpPr>
                    <p:sp>
                      <p:nvSpPr>
                        <p:cNvPr id="25638" name="Oval 38"/>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37" name="AutoShape 37"/>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36" name="AutoShape 36"/>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31" name="Group 31"/>
                      <p:cNvGrpSpPr>
                        <a:grpSpLocks/>
                      </p:cNvGrpSpPr>
                      <p:nvPr/>
                    </p:nvGrpSpPr>
                    <p:grpSpPr bwMode="auto">
                      <a:xfrm>
                        <a:off x="2715" y="1485"/>
                        <a:ext cx="450" cy="660"/>
                        <a:chOff x="1815" y="1485"/>
                        <a:chExt cx="450" cy="660"/>
                      </a:xfrm>
                    </p:grpSpPr>
                    <p:sp>
                      <p:nvSpPr>
                        <p:cNvPr id="25634" name="Oval 34"/>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33" name="AutoShape 33"/>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32" name="AutoShape 32"/>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25617" name="Group 17"/>
                    <p:cNvGrpSpPr>
                      <a:grpSpLocks/>
                    </p:cNvGrpSpPr>
                    <p:nvPr/>
                  </p:nvGrpSpPr>
                  <p:grpSpPr bwMode="auto">
                    <a:xfrm>
                      <a:off x="1815" y="1649"/>
                      <a:ext cx="1049" cy="452"/>
                      <a:chOff x="1815" y="1485"/>
                      <a:chExt cx="1350" cy="660"/>
                    </a:xfrm>
                  </p:grpSpPr>
                  <p:grpSp>
                    <p:nvGrpSpPr>
                      <p:cNvPr id="25626" name="Group 26"/>
                      <p:cNvGrpSpPr>
                        <a:grpSpLocks/>
                      </p:cNvGrpSpPr>
                      <p:nvPr/>
                    </p:nvGrpSpPr>
                    <p:grpSpPr bwMode="auto">
                      <a:xfrm>
                        <a:off x="1815" y="1485"/>
                        <a:ext cx="450" cy="660"/>
                        <a:chOff x="1815" y="1485"/>
                        <a:chExt cx="450" cy="660"/>
                      </a:xfrm>
                    </p:grpSpPr>
                    <p:sp>
                      <p:nvSpPr>
                        <p:cNvPr id="25629" name="Oval 29"/>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28" name="AutoShape 28"/>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27" name="AutoShape 27"/>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22" name="Group 22"/>
                      <p:cNvGrpSpPr>
                        <a:grpSpLocks/>
                      </p:cNvGrpSpPr>
                      <p:nvPr/>
                    </p:nvGrpSpPr>
                    <p:grpSpPr bwMode="auto">
                      <a:xfrm>
                        <a:off x="2265" y="1485"/>
                        <a:ext cx="450" cy="660"/>
                        <a:chOff x="1815" y="1485"/>
                        <a:chExt cx="450" cy="660"/>
                      </a:xfrm>
                    </p:grpSpPr>
                    <p:sp>
                      <p:nvSpPr>
                        <p:cNvPr id="25625" name="Oval 25"/>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24" name="AutoShape 24"/>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23" name="AutoShape 23"/>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5618" name="Group 18"/>
                      <p:cNvGrpSpPr>
                        <a:grpSpLocks/>
                      </p:cNvGrpSpPr>
                      <p:nvPr/>
                    </p:nvGrpSpPr>
                    <p:grpSpPr bwMode="auto">
                      <a:xfrm>
                        <a:off x="2715" y="1485"/>
                        <a:ext cx="450" cy="660"/>
                        <a:chOff x="1815" y="1485"/>
                        <a:chExt cx="450" cy="660"/>
                      </a:xfrm>
                    </p:grpSpPr>
                    <p:sp>
                      <p:nvSpPr>
                        <p:cNvPr id="25621" name="Oval 21"/>
                        <p:cNvSpPr>
                          <a:spLocks noChangeArrowheads="1"/>
                        </p:cNvSpPr>
                        <p:nvPr/>
                      </p:nvSpPr>
                      <p:spPr bwMode="auto">
                        <a:xfrm>
                          <a:off x="1815" y="1485"/>
                          <a:ext cx="450" cy="34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20" name="AutoShape 20"/>
                        <p:cNvSpPr>
                          <a:spLocks noChangeShapeType="1"/>
                        </p:cNvSpPr>
                        <p:nvPr/>
                      </p:nvSpPr>
                      <p:spPr bwMode="auto">
                        <a:xfrm>
                          <a:off x="1950"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19" name="AutoShape 19"/>
                        <p:cNvSpPr>
                          <a:spLocks noChangeShapeType="1"/>
                        </p:cNvSpPr>
                        <p:nvPr/>
                      </p:nvSpPr>
                      <p:spPr bwMode="auto">
                        <a:xfrm>
                          <a:off x="2115" y="1830"/>
                          <a:ext cx="15" cy="31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
                <p:nvSpPr>
                  <p:cNvPr id="25615" name="AutoShape 15"/>
                  <p:cNvSpPr>
                    <a:spLocks noChangeArrowheads="1"/>
                  </p:cNvSpPr>
                  <p:nvPr/>
                </p:nvSpPr>
                <p:spPr bwMode="auto">
                  <a:xfrm>
                    <a:off x="3060" y="1649"/>
                    <a:ext cx="700" cy="1051"/>
                  </a:xfrm>
                  <a:prstGeom prst="bracketPair">
                    <a:avLst>
                      <a:gd name="adj" fmla="val 16667"/>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14" name="Oval 14"/>
                  <p:cNvSpPr>
                    <a:spLocks noChangeArrowheads="1"/>
                  </p:cNvSpPr>
                  <p:nvPr/>
                </p:nvSpPr>
                <p:spPr bwMode="auto">
                  <a:xfrm>
                    <a:off x="5040" y="1653"/>
                    <a:ext cx="675" cy="104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5612" name="AutoShape 12"/>
                <p:cNvSpPr>
                  <a:spLocks noChangeShapeType="1"/>
                </p:cNvSpPr>
                <p:nvPr/>
              </p:nvSpPr>
              <p:spPr bwMode="auto">
                <a:xfrm>
                  <a:off x="6903" y="6042"/>
                  <a:ext cx="102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11" name="AutoShape 11"/>
                <p:cNvSpPr>
                  <a:spLocks noChangeShapeType="1"/>
                </p:cNvSpPr>
                <p:nvPr/>
              </p:nvSpPr>
              <p:spPr bwMode="auto">
                <a:xfrm>
                  <a:off x="4327" y="6569"/>
                  <a:ext cx="0" cy="1380"/>
                </a:xfrm>
                <a:prstGeom prst="straightConnector1">
                  <a:avLst/>
                </a:prstGeom>
                <a:ln w="76200">
                  <a:solidFill>
                    <a:srgbClr val="C00000"/>
                  </a:solidFill>
                  <a:headEnd/>
                  <a:tailEnd type="triangl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grpSp>
              <p:nvGrpSpPr>
                <p:cNvPr id="25604" name="Group 4"/>
                <p:cNvGrpSpPr>
                  <a:grpSpLocks/>
                </p:cNvGrpSpPr>
                <p:nvPr/>
              </p:nvGrpSpPr>
              <p:grpSpPr bwMode="auto">
                <a:xfrm>
                  <a:off x="4186" y="5829"/>
                  <a:ext cx="2511" cy="2704"/>
                  <a:chOff x="4186" y="5829"/>
                  <a:chExt cx="2511" cy="2704"/>
                </a:xfrm>
              </p:grpSpPr>
              <p:sp>
                <p:nvSpPr>
                  <p:cNvPr id="25610" name="Oval 10"/>
                  <p:cNvSpPr>
                    <a:spLocks noChangeArrowheads="1"/>
                  </p:cNvSpPr>
                  <p:nvPr/>
                </p:nvSpPr>
                <p:spPr bwMode="auto">
                  <a:xfrm>
                    <a:off x="4186" y="5829"/>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5609" name="Oval 9"/>
                  <p:cNvSpPr>
                    <a:spLocks noChangeArrowheads="1"/>
                  </p:cNvSpPr>
                  <p:nvPr/>
                </p:nvSpPr>
                <p:spPr bwMode="auto">
                  <a:xfrm>
                    <a:off x="4880" y="5829"/>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5608" name="Oval 8"/>
                  <p:cNvSpPr>
                    <a:spLocks noChangeArrowheads="1"/>
                  </p:cNvSpPr>
                  <p:nvPr/>
                </p:nvSpPr>
                <p:spPr bwMode="auto">
                  <a:xfrm>
                    <a:off x="5571" y="6161"/>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5607" name="Oval 7"/>
                  <p:cNvSpPr>
                    <a:spLocks noChangeArrowheads="1"/>
                  </p:cNvSpPr>
                  <p:nvPr/>
                </p:nvSpPr>
                <p:spPr bwMode="auto">
                  <a:xfrm>
                    <a:off x="6307" y="5829"/>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5606" name="Oval 6"/>
                  <p:cNvSpPr>
                    <a:spLocks noChangeArrowheads="1"/>
                  </p:cNvSpPr>
                  <p:nvPr/>
                </p:nvSpPr>
                <p:spPr bwMode="auto">
                  <a:xfrm>
                    <a:off x="5410" y="8125"/>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5605" name="Oval 5"/>
                  <p:cNvSpPr>
                    <a:spLocks noChangeArrowheads="1"/>
                  </p:cNvSpPr>
                  <p:nvPr/>
                </p:nvSpPr>
                <p:spPr bwMode="auto">
                  <a:xfrm>
                    <a:off x="4576" y="8042"/>
                    <a:ext cx="390" cy="408"/>
                  </a:xfrm>
                  <a:prstGeom prst="ellipse">
                    <a:avLst/>
                  </a:prstGeom>
                  <a:solidFill>
                    <a:srgbClr val="000000"/>
                  </a:solidFill>
                  <a:ln w="38100">
                    <a:solidFill>
                      <a:srgbClr val="F2F2F2"/>
                    </a:solidFill>
                    <a:round/>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n-US"/>
                  </a:p>
                </p:txBody>
              </p:sp>
            </p:grpSp>
          </p:grpSp>
        </p:grpSp>
      </p:grpSp>
      <p:sp>
        <p:nvSpPr>
          <p:cNvPr id="25704" name="Rectangle 10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cs typeface="Arial" pitchFamily="34" charset="0"/>
              </a:rPr>
              <a:t/>
            </a:r>
            <a:br>
              <a:rPr kumimoji="0" lang="en-US" sz="11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5700">
                                            <p:txEl>
                                              <p:pRg st="2" end="2"/>
                                            </p:txEl>
                                          </p:spTgt>
                                        </p:tgtEl>
                                        <p:attrNameLst>
                                          <p:attrName>style.visibility</p:attrName>
                                        </p:attrNameLst>
                                      </p:cBhvr>
                                      <p:to>
                                        <p:strVal val="visible"/>
                                      </p:to>
                                    </p:set>
                                    <p:animEffect transition="in" filter="fade">
                                      <p:cBhvr>
                                        <p:cTn id="7" dur="1000"/>
                                        <p:tgtEl>
                                          <p:spTgt spid="25700">
                                            <p:txEl>
                                              <p:pRg st="2" end="2"/>
                                            </p:txEl>
                                          </p:spTgt>
                                        </p:tgtEl>
                                      </p:cBhvr>
                                    </p:animEffect>
                                    <p:anim calcmode="lin" valueType="num">
                                      <p:cBhvr>
                                        <p:cTn id="8" dur="1000" fill="hold"/>
                                        <p:tgtEl>
                                          <p:spTgt spid="2570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570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228600"/>
            <a:ext cx="8686800"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Hyper</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a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high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relative to another solution (e.g. the cell's cytoplasm). When a cell is placed in a hypertonic solution, the water diffuses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out</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the cell, causing the cell to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shrivel</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Hypo</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a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low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relative to another solution (e.g. the cell's cytoplasm). When a cell is placed in a hypotonic solution, the water diffuses</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into</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the cell, causing the cell to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swell</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and possibly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explode</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7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700" b="1" i="0" u="sng" strike="noStrike" cap="none" normalizeH="0" baseline="0" dirty="0" smtClean="0">
                <a:ln>
                  <a:noFill/>
                </a:ln>
                <a:solidFill>
                  <a:srgbClr val="C00000"/>
                </a:solidFill>
                <a:effectLst/>
                <a:latin typeface="Calibri" pitchFamily="34" charset="0"/>
                <a:ea typeface="Times New Roman" pitchFamily="18" charset="0"/>
                <a:cs typeface="Arial" pitchFamily="34" charset="0"/>
              </a:rPr>
              <a:t>Iso</a:t>
            </a:r>
            <a:r>
              <a:rPr kumimoji="0" lang="en-US" sz="2700" b="1" i="0" u="none" strike="noStrike" cap="none" normalizeH="0" baseline="0" dirty="0" smtClean="0">
                <a:ln>
                  <a:noFill/>
                </a:ln>
                <a:solidFill>
                  <a:srgbClr val="C00000"/>
                </a:solidFill>
                <a:effectLst/>
                <a:latin typeface="Calibri" pitchFamily="34" charset="0"/>
                <a:ea typeface="Times New Roman" pitchFamily="18" charset="0"/>
                <a:cs typeface="Arial" pitchFamily="34" charset="0"/>
              </a:rPr>
              <a:t>tonic</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Solutions: </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contain the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same concentration</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solute as another solution (e.g. the cell's cytoplasm). When a cell is placed in an isotonic solution, the water diffuses</a:t>
            </a:r>
            <a:r>
              <a:rPr kumimoji="0" lang="en-US" sz="2700" b="1" i="0" u="none" strike="noStrike" cap="none" normalizeH="0" baseline="0" dirty="0" smtClean="0">
                <a:ln>
                  <a:noFill/>
                </a:ln>
                <a:effectLst/>
                <a:latin typeface="Calibri" pitchFamily="34" charset="0"/>
                <a:ea typeface="Times New Roman" pitchFamily="18" charset="0"/>
                <a:cs typeface="Arial" pitchFamily="34" charset="0"/>
              </a:rPr>
              <a:t> </a:t>
            </a:r>
            <a:r>
              <a:rPr kumimoji="0" lang="en-US" sz="2700" b="1" i="0" u="sng" strike="noStrike" cap="none" normalizeH="0" baseline="0" dirty="0" smtClean="0">
                <a:ln>
                  <a:noFill/>
                </a:ln>
                <a:effectLst/>
                <a:latin typeface="Calibri" pitchFamily="34" charset="0"/>
                <a:ea typeface="Times New Roman" pitchFamily="18" charset="0"/>
                <a:cs typeface="Arial" pitchFamily="34" charset="0"/>
              </a:rPr>
              <a:t>into and out</a:t>
            </a:r>
            <a:r>
              <a:rPr kumimoji="0" lang="en-US" sz="2700" b="0" i="0" u="none" strike="noStrike" cap="none" normalizeH="0" baseline="0" dirty="0" smtClean="0">
                <a:ln>
                  <a:noFill/>
                </a:ln>
                <a:effectLst/>
                <a:latin typeface="Calibri" pitchFamily="34" charset="0"/>
                <a:ea typeface="Times New Roman" pitchFamily="18" charset="0"/>
                <a:cs typeface="Arial" pitchFamily="34" charset="0"/>
              </a:rPr>
              <a:t> of the cell at the same rate. The fluid that surrounds the body cells is isotonic.</a:t>
            </a:r>
            <a:endParaRPr kumimoji="0" lang="en-US" sz="27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025">
                                            <p:txEl>
                                              <p:pRg st="2" end="2"/>
                                            </p:txEl>
                                          </p:spTgt>
                                        </p:tgtEl>
                                        <p:attrNameLst>
                                          <p:attrName>style.visibility</p:attrName>
                                        </p:attrNameLst>
                                      </p:cBhvr>
                                      <p:to>
                                        <p:strVal val="visible"/>
                                      </p:to>
                                    </p:set>
                                    <p:animEffect transition="in" filter="fade">
                                      <p:cBhvr>
                                        <p:cTn id="7" dur="1000"/>
                                        <p:tgtEl>
                                          <p:spTgt spid="1025">
                                            <p:txEl>
                                              <p:pRg st="2" end="2"/>
                                            </p:txEl>
                                          </p:spTgt>
                                        </p:tgtEl>
                                      </p:cBhvr>
                                    </p:animEffect>
                                    <p:anim calcmode="lin" valueType="num">
                                      <p:cBhvr>
                                        <p:cTn id="8" dur="1000" fill="hold"/>
                                        <p:tgtEl>
                                          <p:spTgt spid="102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025">
                                            <p:txEl>
                                              <p:pRg st="2" end="2"/>
                                            </p:txEl>
                                          </p:spTgt>
                                        </p:tgtEl>
                                        <p:attrNameLst>
                                          <p:attrName>ppt_y</p:attrName>
                                        </p:attrNameLst>
                                      </p:cBhvr>
                                      <p:tavLst>
                                        <p:tav tm="0">
                                          <p:val>
                                            <p:strVal val="#ppt_y-.1"/>
                                          </p:val>
                                        </p:tav>
                                        <p:tav tm="100000">
                                          <p:val>
                                            <p:strVal val="#ppt_y"/>
                                          </p:val>
                                        </p:tav>
                                      </p:tavLst>
                                    </p:anim>
                                  </p:childTnLst>
                                </p:cTn>
                              </p:par>
                              <p:par>
                                <p:cTn id="10" presetID="1" presetClass="exit" presetSubtype="0" fill="hold" nodeType="withEffect">
                                  <p:stCondLst>
                                    <p:cond delay="0"/>
                                  </p:stCondLst>
                                  <p:childTnLst>
                                    <p:set>
                                      <p:cBhvr>
                                        <p:cTn id="11" dur="1" fill="hold">
                                          <p:stCondLst>
                                            <p:cond delay="0"/>
                                          </p:stCondLst>
                                        </p:cTn>
                                        <p:tgtEl>
                                          <p:spTgt spid="1025">
                                            <p:txEl>
                                              <p:pRg st="0" end="0"/>
                                            </p:txEl>
                                          </p:spTgt>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nodeType="clickEffect">
                                  <p:stCondLst>
                                    <p:cond delay="0"/>
                                  </p:stCondLst>
                                  <p:childTnLst>
                                    <p:set>
                                      <p:cBhvr>
                                        <p:cTn id="15" dur="1" fill="hold">
                                          <p:stCondLst>
                                            <p:cond delay="0"/>
                                          </p:stCondLst>
                                        </p:cTn>
                                        <p:tgtEl>
                                          <p:spTgt spid="1025">
                                            <p:txEl>
                                              <p:pRg st="4" end="4"/>
                                            </p:txEl>
                                          </p:spTgt>
                                        </p:tgtEl>
                                        <p:attrNameLst>
                                          <p:attrName>style.visibility</p:attrName>
                                        </p:attrNameLst>
                                      </p:cBhvr>
                                      <p:to>
                                        <p:strVal val="visible"/>
                                      </p:to>
                                    </p:set>
                                    <p:animEffect transition="in" filter="fade">
                                      <p:cBhvr>
                                        <p:cTn id="16" dur="1000"/>
                                        <p:tgtEl>
                                          <p:spTgt spid="1025">
                                            <p:txEl>
                                              <p:pRg st="4" end="4"/>
                                            </p:txEl>
                                          </p:spTgt>
                                        </p:tgtEl>
                                      </p:cBhvr>
                                    </p:animEffect>
                                    <p:anim calcmode="lin" valueType="num">
                                      <p:cBhvr>
                                        <p:cTn id="17" dur="1000" fill="hold"/>
                                        <p:tgtEl>
                                          <p:spTgt spid="1025">
                                            <p:txEl>
                                              <p:pRg st="4" end="4"/>
                                            </p:txEl>
                                          </p:spTgt>
                                        </p:tgtEl>
                                        <p:attrNameLst>
                                          <p:attrName>ppt_x</p:attrName>
                                        </p:attrNameLst>
                                      </p:cBhvr>
                                      <p:tavLst>
                                        <p:tav tm="0">
                                          <p:val>
                                            <p:strVal val="#ppt_x"/>
                                          </p:val>
                                        </p:tav>
                                        <p:tav tm="100000">
                                          <p:val>
                                            <p:strVal val="#ppt_x"/>
                                          </p:val>
                                        </p:tav>
                                      </p:tavLst>
                                    </p:anim>
                                    <p:anim calcmode="lin" valueType="num">
                                      <p:cBhvr>
                                        <p:cTn id="18" dur="1000" fill="hold"/>
                                        <p:tgtEl>
                                          <p:spTgt spid="1025">
                                            <p:txEl>
                                              <p:pRg st="4" end="4"/>
                                            </p:txEl>
                                          </p:spTgt>
                                        </p:tgtEl>
                                        <p:attrNameLst>
                                          <p:attrName>ppt_y</p:attrName>
                                        </p:attrNameLst>
                                      </p:cBhvr>
                                      <p:tavLst>
                                        <p:tav tm="0">
                                          <p:val>
                                            <p:strVal val="#ppt_y-.1"/>
                                          </p:val>
                                        </p:tav>
                                        <p:tav tm="100000">
                                          <p:val>
                                            <p:strVal val="#ppt_y"/>
                                          </p:val>
                                        </p:tav>
                                      </p:tavLst>
                                    </p:anim>
                                  </p:childTnLst>
                                </p:cTn>
                              </p:par>
                              <p:par>
                                <p:cTn id="19" presetID="1" presetClass="exit" presetSubtype="0" fill="hold" nodeType="withEffect">
                                  <p:stCondLst>
                                    <p:cond delay="0"/>
                                  </p:stCondLst>
                                  <p:childTnLst>
                                    <p:set>
                                      <p:cBhvr>
                                        <p:cTn id="20" dur="1" fill="hold">
                                          <p:stCondLst>
                                            <p:cond delay="0"/>
                                          </p:stCondLst>
                                        </p:cTn>
                                        <p:tgtEl>
                                          <p:spTgt spid="102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Resource_x0020_Type xmlns="3dad766c-9e36-455d-8d7c-234eca89fec7">
      <Value>Academic</Value>
      <Value>Student Resource</Value>
    </Resource_x0020_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1096CC707031408CD9FF9F286BB83A" ma:contentTypeVersion="1" ma:contentTypeDescription="Create a new document." ma:contentTypeScope="" ma:versionID="86c8869a9d9a84e7005a5d293027d473">
  <xsd:schema xmlns:xsd="http://www.w3.org/2001/XMLSchema" xmlns:p="http://schemas.microsoft.com/office/2006/metadata/properties" xmlns:ns2="3dad766c-9e36-455d-8d7c-234eca89fec7" targetNamespace="http://schemas.microsoft.com/office/2006/metadata/properties" ma:root="true" ma:fieldsID="111b1d09fd174d8180c4ea5adcf5fafb" ns2:_="">
    <xsd:import namespace="3dad766c-9e36-455d-8d7c-234eca89fec7"/>
    <xsd:element name="properties">
      <xsd:complexType>
        <xsd:sequence>
          <xsd:element name="documentManagement">
            <xsd:complexType>
              <xsd:all>
                <xsd:element ref="ns2:Resource_x0020_Type" minOccurs="0"/>
              </xsd:all>
            </xsd:complexType>
          </xsd:element>
        </xsd:sequence>
      </xsd:complexType>
    </xsd:element>
  </xsd:schema>
  <xsd:schema xmlns:xsd="http://www.w3.org/2001/XMLSchema" xmlns:dms="http://schemas.microsoft.com/office/2006/documentManagement/types" targetNamespace="3dad766c-9e36-455d-8d7c-234eca89fec7" elementFormDefault="qualified">
    <xsd:import namespace="http://schemas.microsoft.com/office/2006/documentManagement/types"/>
    <xsd:element name="Resource_x0020_Type" ma:index="8" nillable="true" ma:displayName="Resource Type" ma:default="" ma:internalName="Resource_x0020_Type" ma:requiredMultiChoice="true">
      <xsd:complexType>
        <xsd:complexContent>
          <xsd:extension base="dms:MultiChoiceFillIn">
            <xsd:sequence>
              <xsd:element name="Value" maxOccurs="unbounded" minOccurs="0" nillable="true">
                <xsd:simpleType>
                  <xsd:union memberTypes="dms:Text">
                    <xsd:simpleType>
                      <xsd:restriction base="dms:Choice">
                        <xsd:enumeration value="Academic"/>
                        <xsd:enumeration value="AP"/>
                        <xsd:enumeration value="Pre AP"/>
                        <xsd:enumeration value="Parent Resource"/>
                        <xsd:enumeration value="Student Resource"/>
                        <xsd:enumeration value="Publications"/>
                        <xsd:enumeration value="Homework"/>
                        <xsd:enumeration value="Other"/>
                      </xsd:restriction>
                    </xsd:simpleType>
                  </xsd:un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516F71-7AA5-452E-9D7E-873C3C600847}">
  <ds:schemaRefs>
    <ds:schemaRef ds:uri="http://purl.org/dc/elements/1.1/"/>
    <ds:schemaRef ds:uri="http://purl.org/dc/dcmitype/"/>
    <ds:schemaRef ds:uri="http://schemas.microsoft.com/office/2006/documentManagement/types"/>
    <ds:schemaRef ds:uri="http://schemas.openxmlformats.org/package/2006/metadata/core-properties"/>
    <ds:schemaRef ds:uri="3dad766c-9e36-455d-8d7c-234eca89fec7"/>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3CD21862-18EB-4F7C-8414-3F095610A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d766c-9e36-455d-8d7c-234eca89fec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EE2AF71-A9B2-4F23-B6AF-98FD892474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Angles</Template>
  <TotalTime>1877</TotalTime>
  <Words>573</Words>
  <Application>Microsoft Office PowerPoint</Application>
  <PresentationFormat>On-screen Show (4:3)</PresentationFormat>
  <Paragraphs>79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7.3 Cell Transport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the difference between passive and active transport?</vt:lpstr>
      <vt:lpstr>In a hypotonic solution…</vt:lpstr>
      <vt:lpstr>In a hypertonic solution…</vt:lpstr>
      <vt:lpstr>Food is moved out of the cell by the process of</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Transport Powerpoint</dc:title>
  <dc:creator>Amy</dc:creator>
  <cp:lastModifiedBy>staff</cp:lastModifiedBy>
  <cp:revision>109</cp:revision>
  <cp:lastPrinted>2014-11-07T14:55:06Z</cp:lastPrinted>
  <dcterms:created xsi:type="dcterms:W3CDTF">2009-09-20T20:01:49Z</dcterms:created>
  <dcterms:modified xsi:type="dcterms:W3CDTF">2014-11-07T17:42:08Z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0x010100AF1096CC707031408CD9FF9F286BB83A</vt:lpwstr>
  </property>
</Properties>
</file>